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8" r:id="rId10"/>
    <p:sldId id="298" r:id="rId11"/>
    <p:sldId id="311" r:id="rId12"/>
    <p:sldId id="269" r:id="rId13"/>
    <p:sldId id="286" r:id="rId14"/>
    <p:sldId id="270" r:id="rId15"/>
    <p:sldId id="273" r:id="rId16"/>
    <p:sldId id="274" r:id="rId17"/>
    <p:sldId id="275" r:id="rId18"/>
    <p:sldId id="277" r:id="rId19"/>
    <p:sldId id="276" r:id="rId20"/>
    <p:sldId id="278" r:id="rId21"/>
    <p:sldId id="279" r:id="rId22"/>
    <p:sldId id="266" r:id="rId23"/>
    <p:sldId id="271" r:id="rId24"/>
    <p:sldId id="272" r:id="rId25"/>
    <p:sldId id="280" r:id="rId26"/>
    <p:sldId id="283" r:id="rId27"/>
    <p:sldId id="281" r:id="rId28"/>
    <p:sldId id="282" r:id="rId29"/>
    <p:sldId id="284" r:id="rId30"/>
    <p:sldId id="285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263" r:id="rId41"/>
    <p:sldId id="264" r:id="rId42"/>
    <p:sldId id="265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308" r:id="rId55"/>
    <p:sldId id="309" r:id="rId56"/>
    <p:sldId id="310" r:id="rId5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C7D46-874C-496F-97DE-CF5B406EF46D}" type="datetimeFigureOut">
              <a:rPr lang="pl-PL" smtClean="0"/>
              <a:pPr/>
              <a:t>2019-09-29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4D23B-92FA-4B1B-A04E-D2ED80A8E50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4D23B-92FA-4B1B-A04E-D2ED80A8E50F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654C-E1D4-48E0-B07A-B492B2A2FFE5}" type="datetimeFigureOut">
              <a:rPr lang="pl-PL" smtClean="0"/>
              <a:pPr/>
              <a:t>2019-09-29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0B8F3-0FDF-4431-94DC-1C84010159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654C-E1D4-48E0-B07A-B492B2A2FFE5}" type="datetimeFigureOut">
              <a:rPr lang="pl-PL" smtClean="0"/>
              <a:pPr/>
              <a:t>2019-09-29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0B8F3-0FDF-4431-94DC-1C84010159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654C-E1D4-48E0-B07A-B492B2A2FFE5}" type="datetimeFigureOut">
              <a:rPr lang="pl-PL" smtClean="0"/>
              <a:pPr/>
              <a:t>2019-09-29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0B8F3-0FDF-4431-94DC-1C84010159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654C-E1D4-48E0-B07A-B492B2A2FFE5}" type="datetimeFigureOut">
              <a:rPr lang="pl-PL" smtClean="0"/>
              <a:pPr/>
              <a:t>2019-09-29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0B8F3-0FDF-4431-94DC-1C84010159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654C-E1D4-48E0-B07A-B492B2A2FFE5}" type="datetimeFigureOut">
              <a:rPr lang="pl-PL" smtClean="0"/>
              <a:pPr/>
              <a:t>2019-09-29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0B8F3-0FDF-4431-94DC-1C84010159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654C-E1D4-48E0-B07A-B492B2A2FFE5}" type="datetimeFigureOut">
              <a:rPr lang="pl-PL" smtClean="0"/>
              <a:pPr/>
              <a:t>2019-09-29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0B8F3-0FDF-4431-94DC-1C84010159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654C-E1D4-48E0-B07A-B492B2A2FFE5}" type="datetimeFigureOut">
              <a:rPr lang="pl-PL" smtClean="0"/>
              <a:pPr/>
              <a:t>2019-09-29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0B8F3-0FDF-4431-94DC-1C84010159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654C-E1D4-48E0-B07A-B492B2A2FFE5}" type="datetimeFigureOut">
              <a:rPr lang="pl-PL" smtClean="0"/>
              <a:pPr/>
              <a:t>2019-09-29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0B8F3-0FDF-4431-94DC-1C84010159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654C-E1D4-48E0-B07A-B492B2A2FFE5}" type="datetimeFigureOut">
              <a:rPr lang="pl-PL" smtClean="0"/>
              <a:pPr/>
              <a:t>2019-09-29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0B8F3-0FDF-4431-94DC-1C84010159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654C-E1D4-48E0-B07A-B492B2A2FFE5}" type="datetimeFigureOut">
              <a:rPr lang="pl-PL" smtClean="0"/>
              <a:pPr/>
              <a:t>2019-09-29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0B8F3-0FDF-4431-94DC-1C84010159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654C-E1D4-48E0-B07A-B492B2A2FFE5}" type="datetimeFigureOut">
              <a:rPr lang="pl-PL" smtClean="0"/>
              <a:pPr/>
              <a:t>2019-09-29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0B8F3-0FDF-4431-94DC-1C840101590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5654C-E1D4-48E0-B07A-B492B2A2FFE5}" type="datetimeFigureOut">
              <a:rPr lang="pl-PL" smtClean="0"/>
              <a:pPr/>
              <a:t>2019-09-29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0B8F3-0FDF-4431-94DC-1C840101590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jpeg"/><Relationship Id="rId4" Type="http://schemas.openxmlformats.org/officeDocument/2006/relationships/image" Target="../media/image156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gi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gif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jpeg"/><Relationship Id="rId10" Type="http://schemas.openxmlformats.org/officeDocument/2006/relationships/image" Target="../media/image27.gif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Benia BET Ponevezis 2019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6696744" cy="6470844"/>
          </a:xfrm>
          <a:prstGeom prst="rect">
            <a:avLst/>
          </a:prstGeom>
        </p:spPr>
      </p:pic>
      <p:pic>
        <p:nvPicPr>
          <p:cNvPr id="6" name="Obraz 5" descr="globo mavant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4365104"/>
            <a:ext cx="1944216" cy="194421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20893934">
            <a:off x="533983" y="1772791"/>
            <a:ext cx="7918648" cy="1467594"/>
          </a:xfrm>
        </p:spPr>
        <p:txBody>
          <a:bodyPr>
            <a:normAutofit/>
          </a:bodyPr>
          <a:lstStyle/>
          <a:p>
            <a:r>
              <a:rPr lang="pl-PL" sz="5400" b="1" dirty="0" smtClean="0"/>
              <a:t>PODRÓŻE Z ESPERANTEM</a:t>
            </a:r>
            <a:endParaRPr lang="pl-PL" sz="5400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 rot="20926898">
            <a:off x="1292390" y="3893980"/>
            <a:ext cx="6400800" cy="938308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solidFill>
                  <a:schemeClr val="tx1"/>
                </a:solidFill>
              </a:rPr>
              <a:t>VOJAGOJ KUN ESPERATO</a:t>
            </a:r>
            <a:endParaRPr lang="pl-PL" sz="4000" b="1" dirty="0">
              <a:solidFill>
                <a:schemeClr val="tx1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 rot="4942010">
            <a:off x="2826959" y="4093822"/>
            <a:ext cx="636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&lt;</a:t>
            </a:r>
            <a:endParaRPr lang="pl-P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 l="3544" r="7273" b="6446"/>
          <a:stretch>
            <a:fillRect/>
          </a:stretch>
        </p:blipFill>
        <p:spPr bwMode="auto">
          <a:xfrm>
            <a:off x="395536" y="476672"/>
            <a:ext cx="8259099" cy="5414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8777" b="10000"/>
          <a:stretch>
            <a:fillRect/>
          </a:stretch>
        </p:blipFill>
        <p:spPr bwMode="auto">
          <a:xfrm>
            <a:off x="0" y="836712"/>
            <a:ext cx="9144000" cy="5638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 flipH="1">
            <a:off x="1547663" y="188640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 smtClean="0">
                <a:solidFill>
                  <a:srgbClr val="FFC000"/>
                </a:solidFill>
              </a:rPr>
              <a:t>Eventa</a:t>
            </a:r>
            <a:r>
              <a:rPr lang="pl-PL" sz="2400" b="1" dirty="0" smtClean="0">
                <a:solidFill>
                  <a:srgbClr val="FFC000"/>
                </a:solidFill>
              </a:rPr>
              <a:t> </a:t>
            </a:r>
            <a:r>
              <a:rPr lang="pl-PL" sz="2400" b="1" dirty="0" err="1" smtClean="0">
                <a:solidFill>
                  <a:srgbClr val="FFC000"/>
                </a:solidFill>
              </a:rPr>
              <a:t>Servo</a:t>
            </a:r>
            <a:r>
              <a:rPr lang="pl-PL" sz="2400" b="1" dirty="0" smtClean="0">
                <a:solidFill>
                  <a:srgbClr val="FFC000"/>
                </a:solidFill>
              </a:rPr>
              <a:t> – Serwis Wydarzeń Esperanckich</a:t>
            </a:r>
            <a:endParaRPr lang="pl-PL" sz="2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. Corseti prezentas sinioron Peter Balá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636912"/>
            <a:ext cx="4876800" cy="4000500"/>
          </a:xfrm>
          <a:prstGeom prst="rect">
            <a:avLst/>
          </a:prstGeom>
        </p:spPr>
      </p:pic>
      <p:pic>
        <p:nvPicPr>
          <p:cNvPr id="3" name="Obraz 2" descr="kongres Bologne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32656"/>
            <a:ext cx="5093993" cy="3168352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5652120" y="548680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Pierwszy Światowy Kongres Esperancki</a:t>
            </a:r>
          </a:p>
          <a:p>
            <a:r>
              <a:rPr lang="pl-PL" dirty="0" smtClean="0"/>
              <a:t>Boulogne sur Mer Francja 1905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95536" y="3933056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92 Światowy Kongres Esperancki Jokohama, Japonia 2007</a:t>
            </a:r>
            <a:endParaRPr lang="pl-PL" dirty="0"/>
          </a:p>
        </p:txBody>
      </p:sp>
      <p:pic>
        <p:nvPicPr>
          <p:cNvPr id="6" name="Obraz 5" descr="UK Jokoham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4941168"/>
            <a:ext cx="1857375" cy="1733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3528" y="404664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FF00"/>
                </a:solidFill>
              </a:rPr>
              <a:t>ŚWIATOWE KONGRESY ESPERANCKIEE</a:t>
            </a:r>
            <a:endParaRPr lang="pl-PL" b="1" dirty="0">
              <a:solidFill>
                <a:srgbClr val="00FF00"/>
              </a:solidFill>
            </a:endParaRPr>
          </a:p>
        </p:txBody>
      </p:sp>
      <p:pic>
        <p:nvPicPr>
          <p:cNvPr id="43010" name="Picture 2" descr="Podobny obr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4032448" cy="2582139"/>
          </a:xfrm>
          <a:prstGeom prst="rect">
            <a:avLst/>
          </a:prstGeom>
          <a:noFill/>
        </p:spPr>
      </p:pic>
      <p:pic>
        <p:nvPicPr>
          <p:cNvPr id="43012" name="Picture 4" descr="Znalezione obrazy dla zapytania UNIVERSALAJ ESPERANTO KONGRESOJ"/>
          <p:cNvPicPr>
            <a:picLocks noChangeAspect="1" noChangeArrowheads="1"/>
          </p:cNvPicPr>
          <p:nvPr/>
        </p:nvPicPr>
        <p:blipFill>
          <a:blip r:embed="rId4" cstate="print"/>
          <a:srcRect l="4183" b="3887"/>
          <a:stretch>
            <a:fillRect/>
          </a:stretch>
        </p:blipFill>
        <p:spPr bwMode="auto">
          <a:xfrm>
            <a:off x="4572000" y="332656"/>
            <a:ext cx="4333372" cy="3168352"/>
          </a:xfrm>
          <a:prstGeom prst="rect">
            <a:avLst/>
          </a:prstGeom>
          <a:noFill/>
        </p:spPr>
      </p:pic>
      <p:pic>
        <p:nvPicPr>
          <p:cNvPr id="43014" name="Picture 6" descr="Podobny obra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861048"/>
            <a:ext cx="4392488" cy="2805525"/>
          </a:xfrm>
          <a:prstGeom prst="rect">
            <a:avLst/>
          </a:prstGeom>
          <a:noFill/>
        </p:spPr>
      </p:pic>
      <p:pic>
        <p:nvPicPr>
          <p:cNvPr id="6" name="Obraz 5" descr="UK 94 granda logotipo 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3717032"/>
            <a:ext cx="4248472" cy="708220"/>
          </a:xfrm>
          <a:prstGeom prst="rect">
            <a:avLst/>
          </a:prstGeom>
        </p:spPr>
      </p:pic>
      <p:pic>
        <p:nvPicPr>
          <p:cNvPr id="7" name="Obraz 6" descr="UK 44 varsovi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8024" y="4581128"/>
            <a:ext cx="1512168" cy="2057602"/>
          </a:xfrm>
          <a:prstGeom prst="rect">
            <a:avLst/>
          </a:prstGeom>
        </p:spPr>
      </p:pic>
      <p:pic>
        <p:nvPicPr>
          <p:cNvPr id="8" name="Obraz 7" descr="Uk8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60232" y="4581128"/>
            <a:ext cx="2016224" cy="2016224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403648" y="630932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Gdańsk 1927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LZ dum unua kongres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576392" cy="3847189"/>
          </a:xfrm>
          <a:prstGeom prst="rect">
            <a:avLst/>
          </a:prstGeom>
        </p:spPr>
      </p:pic>
      <p:pic>
        <p:nvPicPr>
          <p:cNvPr id="4" name="Obraz 3" descr="E-istoj en Krakovo 19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509120"/>
            <a:ext cx="2736304" cy="210883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11560" y="386104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Pierwszy kongres w Polsce Kraków 1908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7020272" y="2348880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Kongresowa wycieczka do Morskiego </a:t>
            </a:r>
            <a:r>
              <a:rPr lang="pl-PL" dirty="0" smtClean="0"/>
              <a:t>Oka 1908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948264" y="332656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Ludwik Zamenhof z żoną Klarą w Boulogne sur Mer</a:t>
            </a:r>
          </a:p>
          <a:p>
            <a:r>
              <a:rPr lang="pl-PL" dirty="0" smtClean="0"/>
              <a:t>1905</a:t>
            </a:r>
            <a:endParaRPr lang="pl-PL" dirty="0"/>
          </a:p>
        </p:txBody>
      </p:sp>
      <p:pic>
        <p:nvPicPr>
          <p:cNvPr id="8" name="Obraz 7" descr="historio-1912-uk-8-tatry-morskie-ok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3789040"/>
            <a:ext cx="4896544" cy="2862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 5310.jpg"/>
          <p:cNvPicPr>
            <a:picLocks noChangeAspect="1"/>
          </p:cNvPicPr>
          <p:nvPr/>
        </p:nvPicPr>
        <p:blipFill>
          <a:blip r:embed="rId2" cstate="print"/>
          <a:srcRect l="4613" t="7150" r="4269" b="13837"/>
          <a:stretch>
            <a:fillRect/>
          </a:stretch>
        </p:blipFill>
        <p:spPr>
          <a:xfrm>
            <a:off x="0" y="0"/>
            <a:ext cx="4968552" cy="2880320"/>
          </a:xfrm>
          <a:prstGeom prst="rect">
            <a:avLst/>
          </a:prstGeom>
        </p:spPr>
      </p:pic>
      <p:pic>
        <p:nvPicPr>
          <p:cNvPr id="3" name="Obraz 2" descr="IMG_54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53908"/>
            <a:ext cx="5112760" cy="3404092"/>
          </a:xfrm>
          <a:prstGeom prst="rect">
            <a:avLst/>
          </a:prstGeom>
        </p:spPr>
      </p:pic>
      <p:pic>
        <p:nvPicPr>
          <p:cNvPr id="4" name="Obraz 3" descr="IMG_56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608" y="332656"/>
            <a:ext cx="4139392" cy="2756020"/>
          </a:xfrm>
          <a:prstGeom prst="rect">
            <a:avLst/>
          </a:prstGeom>
        </p:spPr>
      </p:pic>
      <p:pic>
        <p:nvPicPr>
          <p:cNvPr id="5" name="Obraz 4" descr="IMG_6447.JPG"/>
          <p:cNvPicPr>
            <a:picLocks noChangeAspect="1"/>
          </p:cNvPicPr>
          <p:nvPr/>
        </p:nvPicPr>
        <p:blipFill>
          <a:blip r:embed="rId5" cstate="print"/>
          <a:srcRect t="25850"/>
          <a:stretch>
            <a:fillRect/>
          </a:stretch>
        </p:blipFill>
        <p:spPr>
          <a:xfrm>
            <a:off x="5652120" y="3140968"/>
            <a:ext cx="3143618" cy="3501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55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0"/>
            <a:ext cx="4566078" cy="6858000"/>
          </a:xfrm>
          <a:prstGeom prst="rect">
            <a:avLst/>
          </a:prstGeom>
        </p:spPr>
      </p:pic>
      <p:pic>
        <p:nvPicPr>
          <p:cNvPr id="3" name="Obraz 2" descr="IMG_52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403"/>
            <a:ext cx="4680520" cy="3116305"/>
          </a:xfrm>
          <a:prstGeom prst="rect">
            <a:avLst/>
          </a:prstGeom>
        </p:spPr>
      </p:pic>
      <p:pic>
        <p:nvPicPr>
          <p:cNvPr id="4" name="Obraz 3" descr="IMG_55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573016"/>
            <a:ext cx="4644008" cy="3091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55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3785323" cy="2520280"/>
          </a:xfrm>
          <a:prstGeom prst="rect">
            <a:avLst/>
          </a:prstGeom>
        </p:spPr>
      </p:pic>
      <p:pic>
        <p:nvPicPr>
          <p:cNvPr id="3" name="Obraz 2" descr="IMG_55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3238630"/>
            <a:ext cx="5436096" cy="3619370"/>
          </a:xfrm>
          <a:prstGeom prst="rect">
            <a:avLst/>
          </a:prstGeom>
        </p:spPr>
      </p:pic>
      <p:pic>
        <p:nvPicPr>
          <p:cNvPr id="4" name="Obraz 3" descr="IMG_62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0"/>
            <a:ext cx="5292080" cy="3523484"/>
          </a:xfrm>
          <a:prstGeom prst="rect">
            <a:avLst/>
          </a:prstGeom>
        </p:spPr>
      </p:pic>
      <p:pic>
        <p:nvPicPr>
          <p:cNvPr id="5" name="Obraz 4" descr="IMG_59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20772"/>
            <a:ext cx="4283968" cy="285227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51520" y="292494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Reykjavik 2013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Znalezione obrazy dla zapytania najwi&amp;eogon;kszy wodospad islan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8064896" cy="5380001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2051720" y="630932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Największy wodospad islandzki </a:t>
            </a:r>
            <a:r>
              <a:rPr lang="pl-PL" dirty="0" err="1" smtClean="0"/>
              <a:t>Gullfos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57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04048" cy="3331711"/>
          </a:xfrm>
          <a:prstGeom prst="rect">
            <a:avLst/>
          </a:prstGeom>
        </p:spPr>
      </p:pic>
      <p:pic>
        <p:nvPicPr>
          <p:cNvPr id="3" name="Obraz 2" descr="IMG_58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6328" y="3284187"/>
            <a:ext cx="5367672" cy="3573813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79512" y="3789040"/>
            <a:ext cx="33843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Lafo</a:t>
            </a:r>
            <a:r>
              <a:rPr lang="pl-PL" dirty="0" smtClean="0"/>
              <a:t> – lawa</a:t>
            </a:r>
          </a:p>
          <a:p>
            <a:r>
              <a:rPr lang="pl-PL" dirty="0" err="1" smtClean="0"/>
              <a:t>Vulkano</a:t>
            </a:r>
            <a:r>
              <a:rPr lang="pl-PL" dirty="0" smtClean="0"/>
              <a:t> – </a:t>
            </a:r>
            <a:r>
              <a:rPr lang="pl-PL" dirty="0" err="1" smtClean="0"/>
              <a:t>vulkan</a:t>
            </a:r>
            <a:endParaRPr lang="pl-PL" dirty="0" smtClean="0"/>
          </a:p>
          <a:p>
            <a:r>
              <a:rPr lang="pl-PL" dirty="0" err="1" smtClean="0"/>
              <a:t>Akvofalo</a:t>
            </a:r>
            <a:r>
              <a:rPr lang="pl-PL" dirty="0" smtClean="0"/>
              <a:t> – wodospad</a:t>
            </a:r>
          </a:p>
          <a:p>
            <a:r>
              <a:rPr lang="pl-PL" dirty="0" smtClean="0"/>
              <a:t>Diabla </a:t>
            </a:r>
            <a:r>
              <a:rPr lang="pl-PL" dirty="0" err="1" smtClean="0"/>
              <a:t>kuirejo</a:t>
            </a:r>
            <a:r>
              <a:rPr lang="pl-PL" dirty="0" smtClean="0"/>
              <a:t> – diabelska kuchnia</a:t>
            </a:r>
          </a:p>
          <a:p>
            <a:r>
              <a:rPr lang="pl-PL" dirty="0" smtClean="0"/>
              <a:t>Lago – jezioro</a:t>
            </a:r>
          </a:p>
          <a:p>
            <a:r>
              <a:rPr lang="pl-PL" dirty="0" err="1" smtClean="0"/>
              <a:t>Turistoj</a:t>
            </a:r>
            <a:r>
              <a:rPr lang="pl-PL" dirty="0" smtClean="0"/>
              <a:t> – </a:t>
            </a:r>
            <a:r>
              <a:rPr lang="pl-PL" dirty="0" err="1" smtClean="0"/>
              <a:t>tyryści</a:t>
            </a:r>
            <a:endParaRPr lang="pl-PL" dirty="0" smtClean="0"/>
          </a:p>
          <a:p>
            <a:r>
              <a:rPr lang="pl-PL" dirty="0" err="1" smtClean="0"/>
              <a:t>Roko</a:t>
            </a:r>
            <a:r>
              <a:rPr lang="pl-PL" dirty="0" smtClean="0"/>
              <a:t> - skała</a:t>
            </a:r>
          </a:p>
          <a:p>
            <a:r>
              <a:rPr lang="pl-PL" dirty="0" smtClean="0"/>
              <a:t>Bordo – brzeg</a:t>
            </a:r>
          </a:p>
          <a:p>
            <a:r>
              <a:rPr lang="pl-PL" dirty="0" err="1" smtClean="0"/>
              <a:t>Ekskurso</a:t>
            </a:r>
            <a:r>
              <a:rPr lang="pl-PL" dirty="0" smtClean="0"/>
              <a:t> – wycieczka</a:t>
            </a:r>
          </a:p>
          <a:p>
            <a:r>
              <a:rPr lang="pl-PL" dirty="0" err="1" smtClean="0"/>
              <a:t>Glacio</a:t>
            </a:r>
            <a:r>
              <a:rPr lang="pl-PL" dirty="0" smtClean="0"/>
              <a:t> - lód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0px-1887-llzamenho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332656"/>
            <a:ext cx="2393032" cy="2883604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67544" y="188640"/>
            <a:ext cx="46805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 smtClean="0">
                <a:solidFill>
                  <a:srgbClr val="008000"/>
                </a:solidFill>
              </a:rPr>
              <a:t>ESPERANTO</a:t>
            </a:r>
          </a:p>
          <a:p>
            <a:endParaRPr lang="pl-PL" dirty="0" smtClean="0"/>
          </a:p>
          <a:p>
            <a:r>
              <a:rPr lang="pl-PL" sz="2400" b="1" dirty="0" smtClean="0"/>
              <a:t>Esperanto</a:t>
            </a:r>
            <a:r>
              <a:rPr lang="pl-PL" sz="2400" dirty="0" smtClean="0"/>
              <a:t> (pierwotnie </a:t>
            </a:r>
            <a:r>
              <a:rPr lang="pl-PL" sz="2400" dirty="0" err="1" smtClean="0">
                <a:solidFill>
                  <a:srgbClr val="FFC000"/>
                </a:solidFill>
              </a:rPr>
              <a:t>Lingvo</a:t>
            </a:r>
            <a:r>
              <a:rPr lang="pl-PL" sz="2400" dirty="0" smtClean="0">
                <a:solidFill>
                  <a:srgbClr val="FFC000"/>
                </a:solidFill>
              </a:rPr>
              <a:t> </a:t>
            </a:r>
            <a:r>
              <a:rPr lang="pl-PL" sz="2400" dirty="0" err="1" smtClean="0">
                <a:solidFill>
                  <a:srgbClr val="FFC000"/>
                </a:solidFill>
              </a:rPr>
              <a:t>Internacia</a:t>
            </a:r>
            <a:r>
              <a:rPr lang="pl-PL" sz="2400" dirty="0" smtClean="0"/>
              <a:t>, w tłum. język międzynarodowy) – </a:t>
            </a:r>
            <a:r>
              <a:rPr lang="pl-PL" sz="2400" dirty="0" smtClean="0">
                <a:solidFill>
                  <a:srgbClr val="FF0000"/>
                </a:solidFill>
              </a:rPr>
              <a:t>najbardziej rozpowszechniony na świecie międzynarodowy język pomocniczy</a:t>
            </a:r>
            <a:r>
              <a:rPr lang="pl-PL" sz="2400" dirty="0" smtClean="0"/>
              <a:t>. Jego nazwa pochodzi od pseudonimu „Dr </a:t>
            </a:r>
            <a:r>
              <a:rPr lang="pl-PL" sz="2400" b="1" dirty="0" smtClean="0"/>
              <a:t>Esperanto</a:t>
            </a:r>
            <a:r>
              <a:rPr lang="pl-PL" sz="2400" dirty="0" smtClean="0"/>
              <a:t>” (mający nadzieję), pod którym Ludwik Zamenhof opublikował w </a:t>
            </a:r>
            <a:r>
              <a:rPr lang="pl-PL" sz="2400" dirty="0" smtClean="0">
                <a:solidFill>
                  <a:srgbClr val="FF0000"/>
                </a:solidFill>
              </a:rPr>
              <a:t>1887</a:t>
            </a:r>
            <a:r>
              <a:rPr lang="pl-PL" sz="2400" dirty="0" smtClean="0"/>
              <a:t> podstawy języka w książce </a:t>
            </a:r>
            <a:r>
              <a:rPr lang="pl-PL" sz="2400" i="1" dirty="0" smtClean="0"/>
              <a:t>Język międzynarodowy</a:t>
            </a:r>
            <a:r>
              <a:rPr lang="pl-PL" sz="2400" dirty="0" smtClean="0"/>
              <a:t>. </a:t>
            </a:r>
            <a:r>
              <a:rPr lang="pl-PL" sz="2400" dirty="0" smtClean="0"/>
              <a:t>L</a:t>
            </a:r>
            <a:r>
              <a:rPr lang="pl-PL" sz="2400" dirty="0" smtClean="0"/>
              <a:t>. Zamenhof urodził się w </a:t>
            </a:r>
            <a:r>
              <a:rPr lang="pl-PL" sz="2400" dirty="0" smtClean="0">
                <a:solidFill>
                  <a:srgbClr val="FFFF00"/>
                </a:solidFill>
              </a:rPr>
              <a:t>Białymstoku</a:t>
            </a:r>
            <a:r>
              <a:rPr lang="pl-PL" sz="2400" dirty="0" smtClean="0"/>
              <a:t>, gdzie w roku 2000 został wybrany białostoczaninem  20 wieku.</a:t>
            </a:r>
            <a:endParaRPr lang="pl-PL" dirty="0"/>
          </a:p>
        </p:txBody>
      </p:sp>
      <p:pic>
        <p:nvPicPr>
          <p:cNvPr id="5" name="Obraz 4" descr="223LoLoZ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3356991"/>
            <a:ext cx="2376264" cy="3331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61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4566078" cy="6858000"/>
          </a:xfrm>
          <a:prstGeom prst="rect">
            <a:avLst/>
          </a:prstGeom>
        </p:spPr>
      </p:pic>
      <p:pic>
        <p:nvPicPr>
          <p:cNvPr id="3" name="Obraz 2" descr="IMG_61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404664"/>
            <a:ext cx="3347864" cy="2229018"/>
          </a:xfrm>
          <a:prstGeom prst="rect">
            <a:avLst/>
          </a:prstGeom>
        </p:spPr>
      </p:pic>
      <p:pic>
        <p:nvPicPr>
          <p:cNvPr id="4" name="Obraz 3" descr="IMG_6204.JPG"/>
          <p:cNvPicPr>
            <a:picLocks noChangeAspect="1"/>
          </p:cNvPicPr>
          <p:nvPr/>
        </p:nvPicPr>
        <p:blipFill>
          <a:blip r:embed="rId4" cstate="print"/>
          <a:srcRect r="7374"/>
          <a:stretch>
            <a:fillRect/>
          </a:stretch>
        </p:blipFill>
        <p:spPr>
          <a:xfrm>
            <a:off x="4175448" y="3068960"/>
            <a:ext cx="4968552" cy="3571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62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4572000" cy="3044052"/>
          </a:xfrm>
          <a:prstGeom prst="rect">
            <a:avLst/>
          </a:prstGeom>
        </p:spPr>
      </p:pic>
      <p:pic>
        <p:nvPicPr>
          <p:cNvPr id="3" name="Obraz 2" descr="IMG_6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404664"/>
            <a:ext cx="2906300" cy="4365104"/>
          </a:xfrm>
          <a:prstGeom prst="rect">
            <a:avLst/>
          </a:prstGeom>
        </p:spPr>
      </p:pic>
      <p:pic>
        <p:nvPicPr>
          <p:cNvPr id="4" name="Obraz 3" descr="IMG_67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82460"/>
            <a:ext cx="5220072" cy="347554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652120" y="5085184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Jedną nogą w Europie a drugą w Ameryce. Szczelina płyt tektonicznych przebiegająca  poprzez… sklep!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Zdj&amp;eogon;cie u&amp;zdot;ytkownika Amri Wandel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4314825" cy="5753101"/>
          </a:xfrm>
          <a:prstGeom prst="rect">
            <a:avLst/>
          </a:prstGeom>
          <a:noFill/>
        </p:spPr>
      </p:pic>
      <p:pic>
        <p:nvPicPr>
          <p:cNvPr id="22532" name="Picture 4" descr="Zdj&amp;eogon;cie u&amp;zdot;ytkownika Amri Wandel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489" y="0"/>
            <a:ext cx="4608511" cy="3456384"/>
          </a:xfrm>
          <a:prstGeom prst="rect">
            <a:avLst/>
          </a:prstGeom>
          <a:noFill/>
        </p:spPr>
      </p:pic>
      <p:pic>
        <p:nvPicPr>
          <p:cNvPr id="22534" name="Picture 6" descr="Zdj&amp;eogon;cie u&amp;zdot;ytkownika Amri Wandel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3640" y="2537520"/>
            <a:ext cx="3240360" cy="4320480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1259632" y="623731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Kongres esperancki w Izraelu 2016</a:t>
            </a:r>
            <a:endParaRPr lang="pl-PL" dirty="0"/>
          </a:p>
        </p:txBody>
      </p:sp>
      <p:pic>
        <p:nvPicPr>
          <p:cNvPr id="22536" name="Picture 8" descr="Znalezione obrazy dla zapytania israel esperanto kongres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789040"/>
            <a:ext cx="1691680" cy="2212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G_3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91472" y="188640"/>
            <a:ext cx="4752528" cy="3168352"/>
          </a:xfrm>
          <a:prstGeom prst="rect">
            <a:avLst/>
          </a:prstGeom>
        </p:spPr>
      </p:pic>
      <p:pic>
        <p:nvPicPr>
          <p:cNvPr id="6" name="Obraz 5" descr="IMG_32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73016"/>
            <a:ext cx="4572000" cy="3048000"/>
          </a:xfrm>
          <a:prstGeom prst="rect">
            <a:avLst/>
          </a:prstGeom>
        </p:spPr>
      </p:pic>
      <p:pic>
        <p:nvPicPr>
          <p:cNvPr id="7" name="Obraz 6" descr="IMG_33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4050027"/>
            <a:ext cx="4211960" cy="2807973"/>
          </a:xfrm>
          <a:prstGeom prst="rect">
            <a:avLst/>
          </a:prstGeom>
        </p:spPr>
      </p:pic>
      <p:pic>
        <p:nvPicPr>
          <p:cNvPr id="8" name="Obraz 7" descr="IMG_31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427984" cy="295198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323528" y="2708920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Jubileuszowy setny kongres esperancki w Lille Francja 2015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UK en Nitro para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73408"/>
            <a:ext cx="4099520" cy="3484592"/>
          </a:xfrm>
          <a:prstGeom prst="rect">
            <a:avLst/>
          </a:prstGeom>
        </p:spPr>
      </p:pic>
      <p:pic>
        <p:nvPicPr>
          <p:cNvPr id="3" name="Obraz 2" descr="IMG_14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617979"/>
            <a:ext cx="4860032" cy="3240021"/>
          </a:xfrm>
          <a:prstGeom prst="rect">
            <a:avLst/>
          </a:prstGeom>
        </p:spPr>
      </p:pic>
      <p:pic>
        <p:nvPicPr>
          <p:cNvPr id="4" name="Obraz 3" descr="IMG_1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32548" y="1"/>
            <a:ext cx="4711452" cy="3140968"/>
          </a:xfrm>
          <a:prstGeom prst="rect">
            <a:avLst/>
          </a:prstGeom>
        </p:spPr>
      </p:pic>
      <p:pic>
        <p:nvPicPr>
          <p:cNvPr id="5" name="Obraz 4" descr="IMG_13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211960" cy="3157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79512" y="476672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</a:rPr>
              <a:t>Esperanckie Kongresy Młodzieżowe </a:t>
            </a:r>
            <a:r>
              <a:rPr lang="pl-PL" sz="2400" b="1" dirty="0" err="1" smtClean="0">
                <a:solidFill>
                  <a:srgbClr val="FF0000"/>
                </a:solidFill>
              </a:rPr>
              <a:t>I</a:t>
            </a:r>
            <a:r>
              <a:rPr lang="pl-PL" sz="2400" b="1" dirty="0" err="1" smtClean="0">
                <a:solidFill>
                  <a:srgbClr val="00FF00"/>
                </a:solidFill>
              </a:rPr>
              <a:t>nternacia</a:t>
            </a:r>
            <a:r>
              <a:rPr lang="pl-PL" sz="2400" b="1" dirty="0" smtClean="0">
                <a:solidFill>
                  <a:srgbClr val="00FF00"/>
                </a:solidFill>
              </a:rPr>
              <a:t> </a:t>
            </a:r>
            <a:r>
              <a:rPr lang="pl-PL" sz="2400" b="1" dirty="0" err="1" smtClean="0">
                <a:solidFill>
                  <a:srgbClr val="FF0000"/>
                </a:solidFill>
              </a:rPr>
              <a:t>J</a:t>
            </a:r>
            <a:r>
              <a:rPr lang="pl-PL" sz="2400" b="1" dirty="0" err="1" smtClean="0">
                <a:solidFill>
                  <a:srgbClr val="00FF00"/>
                </a:solidFill>
              </a:rPr>
              <a:t>unulara</a:t>
            </a:r>
            <a:r>
              <a:rPr lang="pl-PL" sz="2400" b="1" dirty="0" smtClean="0">
                <a:solidFill>
                  <a:srgbClr val="00FF00"/>
                </a:solidFill>
              </a:rPr>
              <a:t> </a:t>
            </a:r>
            <a:r>
              <a:rPr lang="pl-PL" sz="2400" b="1" dirty="0" err="1" smtClean="0">
                <a:solidFill>
                  <a:srgbClr val="FF0000"/>
                </a:solidFill>
              </a:rPr>
              <a:t>K</a:t>
            </a:r>
            <a:r>
              <a:rPr lang="pl-PL" sz="2400" b="1" dirty="0" err="1" smtClean="0">
                <a:solidFill>
                  <a:srgbClr val="00FF00"/>
                </a:solidFill>
              </a:rPr>
              <a:t>ongreso</a:t>
            </a:r>
            <a:endParaRPr lang="pl-PL" sz="2400" b="1" dirty="0">
              <a:solidFill>
                <a:srgbClr val="00FF00"/>
              </a:solidFill>
            </a:endParaRPr>
          </a:p>
        </p:txBody>
      </p:sp>
      <p:pic>
        <p:nvPicPr>
          <p:cNvPr id="35842" name="Picture 2" descr="Znalezione obrazy dla zapytania internacia junulara kongreso ij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89" y="1412776"/>
            <a:ext cx="9147290" cy="5040560"/>
          </a:xfrm>
          <a:prstGeom prst="rect">
            <a:avLst/>
          </a:prstGeom>
          <a:noFill/>
        </p:spPr>
      </p:pic>
      <p:pic>
        <p:nvPicPr>
          <p:cNvPr id="35844" name="Picture 4" descr="Znalezione obrazy dla zapytania internacia junulara kongreso ij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2996952"/>
            <a:ext cx="2411760" cy="2411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Znalezione obrazy dla zapytania internacia junulara kongreso ij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0"/>
            <a:ext cx="7058422" cy="3971387"/>
          </a:xfrm>
          <a:prstGeom prst="rect">
            <a:avLst/>
          </a:prstGeom>
          <a:noFill/>
        </p:spPr>
      </p:pic>
      <p:pic>
        <p:nvPicPr>
          <p:cNvPr id="39940" name="Picture 4" descr="Podobny obr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4005064"/>
            <a:ext cx="3805718" cy="2852936"/>
          </a:xfrm>
          <a:prstGeom prst="rect">
            <a:avLst/>
          </a:prstGeom>
          <a:noFill/>
        </p:spPr>
      </p:pic>
      <p:pic>
        <p:nvPicPr>
          <p:cNvPr id="39942" name="Picture 6" descr="Znalezione obrazy dla zapytania internacia junulara kongreso ij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149080"/>
            <a:ext cx="4081370" cy="2708920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4418753" y="3244334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mtClean="0">
                <a:solidFill>
                  <a:srgbClr val="FF0000"/>
                </a:solidFill>
              </a:rPr>
              <a:t>ŭ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Znalezione obrazy dla zapytania internacia junulara kongreso ij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38750" cy="4657725"/>
          </a:xfrm>
          <a:prstGeom prst="rect">
            <a:avLst/>
          </a:prstGeom>
          <a:noFill/>
        </p:spPr>
      </p:pic>
      <p:pic>
        <p:nvPicPr>
          <p:cNvPr id="38916" name="Picture 4" descr="Podobny obr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076894"/>
            <a:ext cx="5292080" cy="2781106"/>
          </a:xfrm>
          <a:prstGeom prst="rect">
            <a:avLst/>
          </a:prstGeom>
          <a:noFill/>
        </p:spPr>
      </p:pic>
      <p:pic>
        <p:nvPicPr>
          <p:cNvPr id="38918" name="Picture 6" descr="Podobny obraz"/>
          <p:cNvPicPr>
            <a:picLocks noChangeAspect="1" noChangeArrowheads="1"/>
          </p:cNvPicPr>
          <p:nvPr/>
        </p:nvPicPr>
        <p:blipFill>
          <a:blip r:embed="rId4" cstate="print"/>
          <a:srcRect l="26884" t="10931" r="27950" b="11606"/>
          <a:stretch>
            <a:fillRect/>
          </a:stretch>
        </p:blipFill>
        <p:spPr bwMode="auto">
          <a:xfrm>
            <a:off x="6156176" y="188640"/>
            <a:ext cx="2664296" cy="3425523"/>
          </a:xfrm>
          <a:prstGeom prst="rect">
            <a:avLst/>
          </a:prstGeom>
          <a:noFill/>
        </p:spPr>
      </p:pic>
      <p:pic>
        <p:nvPicPr>
          <p:cNvPr id="38920" name="Picture 8" descr="Znalezione obrazy dla zapytania internacia junulara kongreso ij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832944"/>
            <a:ext cx="3145717" cy="2025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404664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FF00"/>
                </a:solidFill>
              </a:rPr>
              <a:t>Esperanckie Wczasy Międzynarodowe   </a:t>
            </a:r>
            <a:r>
              <a:rPr lang="pl-PL" sz="2400" b="1" dirty="0" err="1" smtClean="0">
                <a:solidFill>
                  <a:srgbClr val="00FF00"/>
                </a:solidFill>
              </a:rPr>
              <a:t>Internacia</a:t>
            </a:r>
            <a:r>
              <a:rPr lang="pl-PL" sz="2400" b="1" dirty="0" smtClean="0">
                <a:solidFill>
                  <a:srgbClr val="00FF00"/>
                </a:solidFill>
              </a:rPr>
              <a:t> </a:t>
            </a:r>
            <a:r>
              <a:rPr lang="pl-PL" sz="2400" b="1" dirty="0" err="1" smtClean="0">
                <a:solidFill>
                  <a:srgbClr val="00FF00"/>
                </a:solidFill>
              </a:rPr>
              <a:t>Esperanto-Feriado</a:t>
            </a:r>
            <a:endParaRPr lang="pl-PL" sz="2400" b="1" dirty="0">
              <a:solidFill>
                <a:srgbClr val="00FF00"/>
              </a:solidFill>
            </a:endParaRPr>
          </a:p>
        </p:txBody>
      </p:sp>
      <p:pic>
        <p:nvPicPr>
          <p:cNvPr id="4" name="Obraz 3" descr="SAM_6591.JPG"/>
          <p:cNvPicPr>
            <a:picLocks noChangeAspect="1"/>
          </p:cNvPicPr>
          <p:nvPr/>
        </p:nvPicPr>
        <p:blipFill>
          <a:blip r:embed="rId2" cstate="print"/>
          <a:srcRect t="5113" r="12201" b="13382"/>
          <a:stretch>
            <a:fillRect/>
          </a:stretch>
        </p:blipFill>
        <p:spPr>
          <a:xfrm>
            <a:off x="467544" y="1124744"/>
            <a:ext cx="8028384" cy="496855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483768" y="623731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Esperanckie wczasy w Mielnie 2017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Znalezione obrazy dla zapytania esperanta feria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16292" cy="2996952"/>
          </a:xfrm>
          <a:prstGeom prst="rect">
            <a:avLst/>
          </a:prstGeom>
          <a:noFill/>
        </p:spPr>
      </p:pic>
      <p:pic>
        <p:nvPicPr>
          <p:cNvPr id="41988" name="Picture 4" descr="Znalezione obrazy dla zapytania esperanta feriad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4499992" cy="3124501"/>
          </a:xfrm>
          <a:prstGeom prst="rect">
            <a:avLst/>
          </a:prstGeom>
          <a:noFill/>
        </p:spPr>
      </p:pic>
      <p:pic>
        <p:nvPicPr>
          <p:cNvPr id="5" name="Obraz 4" descr="IMG_30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572000" cy="3048000"/>
          </a:xfrm>
          <a:prstGeom prst="rect">
            <a:avLst/>
          </a:prstGeom>
        </p:spPr>
      </p:pic>
      <p:pic>
        <p:nvPicPr>
          <p:cNvPr id="6" name="Obraz 5" descr="IMG_31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621021"/>
            <a:ext cx="4283968" cy="285597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83568" y="306896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Szczawno Zdrój 2013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779912" y="648866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Duszniki Zdrój 2016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iv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1128334"/>
            <a:ext cx="3024336" cy="5250762"/>
          </a:xfrm>
          <a:prstGeom prst="rect">
            <a:avLst/>
          </a:prstGeom>
        </p:spPr>
      </p:pic>
      <p:pic>
        <p:nvPicPr>
          <p:cNvPr id="3" name="Obraz 2" descr="podreczn.jpg"/>
          <p:cNvPicPr>
            <a:picLocks noChangeAspect="1"/>
          </p:cNvPicPr>
          <p:nvPr/>
        </p:nvPicPr>
        <p:blipFill>
          <a:blip r:embed="rId3" cstate="print"/>
          <a:srcRect r="3125" b="2845"/>
          <a:stretch>
            <a:fillRect/>
          </a:stretch>
        </p:blipFill>
        <p:spPr>
          <a:xfrm>
            <a:off x="539552" y="2775239"/>
            <a:ext cx="2232248" cy="3318057"/>
          </a:xfrm>
          <a:prstGeom prst="rect">
            <a:avLst/>
          </a:prstGeom>
        </p:spPr>
      </p:pic>
      <p:pic>
        <p:nvPicPr>
          <p:cNvPr id="1026" name="Picture 2" descr="Znalezione obrazy dla zapytania fundamento de esperanto"/>
          <p:cNvPicPr>
            <a:picLocks noChangeAspect="1" noChangeArrowheads="1"/>
          </p:cNvPicPr>
          <p:nvPr/>
        </p:nvPicPr>
        <p:blipFill>
          <a:blip r:embed="rId4" cstate="print"/>
          <a:srcRect l="3346"/>
          <a:stretch>
            <a:fillRect/>
          </a:stretch>
        </p:blipFill>
        <p:spPr bwMode="auto">
          <a:xfrm>
            <a:off x="3347864" y="3212976"/>
            <a:ext cx="2080009" cy="283349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539552" y="220486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1887</a:t>
            </a:r>
            <a:endParaRPr lang="pl-PL" sz="28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347864" y="2564904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1905</a:t>
            </a:r>
            <a:endParaRPr lang="pl-PL" sz="28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95536" y="476672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FFFF00"/>
                </a:solidFill>
              </a:rPr>
              <a:t>1887 – </a:t>
            </a:r>
            <a:r>
              <a:rPr lang="pl-PL" sz="3200" b="1" dirty="0" smtClean="0">
                <a:solidFill>
                  <a:srgbClr val="FFFF00"/>
                </a:solidFill>
              </a:rPr>
              <a:t>2019 </a:t>
            </a:r>
            <a:endParaRPr lang="pl-PL" sz="3200" b="1" dirty="0">
              <a:solidFill>
                <a:srgbClr val="FFFF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051720" y="1124744"/>
            <a:ext cx="4032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smtClean="0">
                <a:solidFill>
                  <a:srgbClr val="FF0000"/>
                </a:solidFill>
              </a:rPr>
              <a:t>132 lata!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85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667507" y="1309159"/>
            <a:ext cx="6291064" cy="4194043"/>
          </a:xfrm>
          <a:prstGeom prst="rect">
            <a:avLst/>
          </a:prstGeom>
        </p:spPr>
      </p:pic>
      <p:pic>
        <p:nvPicPr>
          <p:cNvPr id="3" name="Obraz 2" descr="Kopia SAM_86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01008"/>
            <a:ext cx="4463988" cy="2975992"/>
          </a:xfrm>
          <a:prstGeom prst="rect">
            <a:avLst/>
          </a:prstGeom>
        </p:spPr>
      </p:pic>
      <p:pic>
        <p:nvPicPr>
          <p:cNvPr id="4" name="Obraz 3" descr="e-INSIGNO mIEDZYGORZE 19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60648"/>
            <a:ext cx="2007823" cy="201622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79512" y="299695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Duszniki Zdrój 2014</a:t>
            </a:r>
            <a:endParaRPr lang="pl-PL" dirty="0"/>
          </a:p>
        </p:txBody>
      </p:sp>
      <p:pic>
        <p:nvPicPr>
          <p:cNvPr id="7" name="Obraz 6" descr="logo de FEF 20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980728"/>
            <a:ext cx="2025399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404664"/>
            <a:ext cx="84969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FFFF00"/>
                </a:solidFill>
              </a:rPr>
              <a:t>KONGRESY I SPOTKANIA ORGANIZACJI  BRANŻOWYCH</a:t>
            </a:r>
          </a:p>
          <a:p>
            <a:r>
              <a:rPr lang="pl-PL" sz="2400" dirty="0" smtClean="0"/>
              <a:t>Kongres Nauczycieli Esperantystów</a:t>
            </a:r>
          </a:p>
          <a:p>
            <a:r>
              <a:rPr lang="pl-PL" sz="2400" dirty="0" smtClean="0"/>
              <a:t>Kongres Ekumeniczny</a:t>
            </a:r>
          </a:p>
          <a:p>
            <a:r>
              <a:rPr lang="pl-PL" sz="2400" dirty="0" smtClean="0"/>
              <a:t>Kongres Kolejarzy Esperantystów</a:t>
            </a:r>
          </a:p>
          <a:p>
            <a:r>
              <a:rPr lang="pl-PL" sz="2400" dirty="0" smtClean="0"/>
              <a:t>Kongres Lekarzy Esperantystów</a:t>
            </a:r>
          </a:p>
          <a:p>
            <a:r>
              <a:rPr lang="pl-PL" sz="2400" dirty="0" smtClean="0"/>
              <a:t>Konferencja o Zastosowaniach Esperanta w Nauce i Technice KAEST</a:t>
            </a:r>
          </a:p>
          <a:p>
            <a:r>
              <a:rPr lang="pl-PL" sz="2400" dirty="0" smtClean="0"/>
              <a:t>Spotkania Esperantystów Podróżników np. „</a:t>
            </a:r>
            <a:r>
              <a:rPr lang="pl-PL" sz="2400" dirty="0" err="1" smtClean="0"/>
              <a:t>Poludnica</a:t>
            </a:r>
            <a:r>
              <a:rPr lang="pl-PL" sz="2400" dirty="0" smtClean="0"/>
              <a:t>”</a:t>
            </a:r>
            <a:endParaRPr lang="pl-PL" sz="2400" dirty="0"/>
          </a:p>
        </p:txBody>
      </p:sp>
      <p:sp>
        <p:nvSpPr>
          <p:cNvPr id="1026" name="AutoShape 2" descr="Znalezione obrazy dla zapytania Kaest esperan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28" name="AutoShape 4" descr="Znalezione obrazy dla zapytania Kaest esperan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0" name="AutoShape 6" descr="Znalezione obrazy dla zapytania Kaest esperanto"/>
          <p:cNvSpPr>
            <a:spLocks noChangeAspect="1" noChangeArrowheads="1"/>
          </p:cNvSpPr>
          <p:nvPr/>
        </p:nvSpPr>
        <p:spPr bwMode="auto">
          <a:xfrm>
            <a:off x="155575" y="-776288"/>
            <a:ext cx="20955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Obraz 5" descr="220px-KAEST_emblem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836712"/>
            <a:ext cx="1512168" cy="1175367"/>
          </a:xfrm>
          <a:prstGeom prst="rect">
            <a:avLst/>
          </a:prstGeom>
        </p:spPr>
      </p:pic>
      <p:pic>
        <p:nvPicPr>
          <p:cNvPr id="1032" name="Picture 8" descr="Znalezione obrazy dla zapytania Kaest esperanto"/>
          <p:cNvPicPr>
            <a:picLocks noChangeAspect="1" noChangeArrowheads="1"/>
          </p:cNvPicPr>
          <p:nvPr/>
        </p:nvPicPr>
        <p:blipFill>
          <a:blip r:embed="rId3" cstate="print"/>
          <a:srcRect t="16800"/>
          <a:stretch>
            <a:fillRect/>
          </a:stretch>
        </p:blipFill>
        <p:spPr bwMode="auto">
          <a:xfrm>
            <a:off x="683568" y="3265146"/>
            <a:ext cx="7200800" cy="33699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188640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Konferencja Nauczycieli Esperantystów ILEI - Ostenda, Belgia 2015</a:t>
            </a:r>
            <a:endParaRPr lang="pl-PL" sz="2400" dirty="0"/>
          </a:p>
        </p:txBody>
      </p:sp>
      <p:pic>
        <p:nvPicPr>
          <p:cNvPr id="3" name="Obraz 2" descr="IMG_1671.jpg"/>
          <p:cNvPicPr>
            <a:picLocks noChangeAspect="1"/>
          </p:cNvPicPr>
          <p:nvPr/>
        </p:nvPicPr>
        <p:blipFill>
          <a:blip r:embed="rId2" cstate="print"/>
          <a:srcRect t="28314" b="13642"/>
          <a:stretch>
            <a:fillRect/>
          </a:stretch>
        </p:blipFill>
        <p:spPr>
          <a:xfrm>
            <a:off x="467544" y="692696"/>
            <a:ext cx="7620000" cy="2952328"/>
          </a:xfrm>
          <a:prstGeom prst="rect">
            <a:avLst/>
          </a:prstGeom>
        </p:spPr>
      </p:pic>
      <p:pic>
        <p:nvPicPr>
          <p:cNvPr id="4" name="Obraz 3" descr="SAM_59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149080"/>
            <a:ext cx="4815857" cy="2708920"/>
          </a:xfrm>
          <a:prstGeom prst="rect">
            <a:avLst/>
          </a:prstGeom>
        </p:spPr>
      </p:pic>
      <p:pic>
        <p:nvPicPr>
          <p:cNvPr id="5" name="Obraz 4" descr="IMG_17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4146039"/>
            <a:ext cx="4067944" cy="2711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8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9"/>
            <a:ext cx="4499992" cy="2999995"/>
          </a:xfrm>
          <a:prstGeom prst="rect">
            <a:avLst/>
          </a:prstGeom>
        </p:spPr>
      </p:pic>
      <p:pic>
        <p:nvPicPr>
          <p:cNvPr id="3" name="Obraz 2" descr="IMG_2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60648"/>
            <a:ext cx="4499992" cy="2999995"/>
          </a:xfrm>
          <a:prstGeom prst="rect">
            <a:avLst/>
          </a:prstGeom>
        </p:spPr>
      </p:pic>
      <p:pic>
        <p:nvPicPr>
          <p:cNvPr id="4" name="Obraz 3" descr="IMG_22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572000" cy="3048000"/>
          </a:xfrm>
          <a:prstGeom prst="rect">
            <a:avLst/>
          </a:prstGeom>
        </p:spPr>
      </p:pic>
      <p:pic>
        <p:nvPicPr>
          <p:cNvPr id="5" name="Obraz 4" descr="IMG_24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2" y="3429000"/>
            <a:ext cx="4571998" cy="304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FFFF00"/>
                </a:solidFill>
              </a:rPr>
              <a:t>Esperancki Kongres Katolicki IKUE – Paryż 2010</a:t>
            </a:r>
            <a:endParaRPr lang="pl-PL" sz="2400" dirty="0">
              <a:solidFill>
                <a:srgbClr val="FFFF00"/>
              </a:solidFill>
            </a:endParaRPr>
          </a:p>
        </p:txBody>
      </p:sp>
      <p:pic>
        <p:nvPicPr>
          <p:cNvPr id="60420" name="Picture 4" descr="Znalezione obrazy dla zapytania katolika kongreso en Pariz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728880"/>
            <a:ext cx="5508104" cy="4129120"/>
          </a:xfrm>
          <a:prstGeom prst="rect">
            <a:avLst/>
          </a:prstGeom>
          <a:noFill/>
        </p:spPr>
      </p:pic>
      <p:pic>
        <p:nvPicPr>
          <p:cNvPr id="60418" name="Picture 2" descr="Znalezione obrazy dla zapytania katolika kongreso en Pariz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3075" y="764704"/>
            <a:ext cx="3590925" cy="3086101"/>
          </a:xfrm>
          <a:prstGeom prst="rect">
            <a:avLst/>
          </a:prstGeom>
          <a:noFill/>
        </p:spPr>
      </p:pic>
      <p:pic>
        <p:nvPicPr>
          <p:cNvPr id="60422" name="Picture 6" descr="https://upload.wikimedia.org/wikipedia/commons/thumb/6/6e/IKUE-Kongreso_2010_anoj.JPG/1024px-IKUE-Kongreso_2010_anoj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4704"/>
            <a:ext cx="5436095" cy="4075387"/>
          </a:xfrm>
          <a:prstGeom prst="rect">
            <a:avLst/>
          </a:prstGeom>
          <a:noFill/>
        </p:spPr>
      </p:pic>
      <p:pic>
        <p:nvPicPr>
          <p:cNvPr id="60424" name="Picture 8" descr="Znalezione obrazy dla zapytania katolika kongreso en Pariz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229200"/>
            <a:ext cx="2019623" cy="1347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Znalezione obrazy dla zapytania KONGRESO DE FERVOISTOJ esperantisto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373216"/>
            <a:ext cx="1800200" cy="1282901"/>
          </a:xfrm>
          <a:prstGeom prst="rect">
            <a:avLst/>
          </a:prstGeom>
          <a:noFill/>
        </p:spPr>
      </p:pic>
      <p:pic>
        <p:nvPicPr>
          <p:cNvPr id="63492" name="Picture 4" descr="Zdj&amp;eogon;cie u&amp;zdot;ytkownika IFEF Internacia Fervojista Esperanto Federaci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88640"/>
            <a:ext cx="2768603" cy="6495256"/>
          </a:xfrm>
          <a:prstGeom prst="rect">
            <a:avLst/>
          </a:prstGeom>
          <a:noFill/>
        </p:spPr>
      </p:pic>
      <p:pic>
        <p:nvPicPr>
          <p:cNvPr id="63494" name="Picture 6" descr="Zdj&amp;eogon;cie u&amp;zdot;ytkownika IFEF Internacia Fervojista Esperanto Federacio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62726"/>
            <a:ext cx="5796136" cy="4347103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395536" y="332656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FFFF00"/>
                </a:solidFill>
              </a:rPr>
              <a:t>Kongres Kolejarzy Esperantystów</a:t>
            </a:r>
            <a:endParaRPr lang="pl-PL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40466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Spotkania Esperantystów Podróżników – </a:t>
            </a:r>
            <a:r>
              <a:rPr lang="pl-PL" sz="2000" dirty="0" err="1" smtClean="0"/>
              <a:t>Liptovski</a:t>
            </a:r>
            <a:r>
              <a:rPr lang="pl-PL" sz="2000" dirty="0" smtClean="0"/>
              <a:t>  Jan, Słowacja „</a:t>
            </a:r>
            <a:r>
              <a:rPr lang="pl-PL" sz="2000" dirty="0" err="1" smtClean="0"/>
              <a:t>Poludnica</a:t>
            </a:r>
            <a:r>
              <a:rPr lang="pl-PL" sz="2000" dirty="0" smtClean="0"/>
              <a:t> 2017”</a:t>
            </a:r>
            <a:endParaRPr lang="pl-PL" sz="2000" dirty="0"/>
          </a:p>
        </p:txBody>
      </p:sp>
      <p:pic>
        <p:nvPicPr>
          <p:cNvPr id="6" name="Obraz 5" descr="SAM_42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3233936"/>
            <a:ext cx="5436096" cy="3624064"/>
          </a:xfrm>
          <a:prstGeom prst="rect">
            <a:avLst/>
          </a:prstGeom>
        </p:spPr>
      </p:pic>
      <p:pic>
        <p:nvPicPr>
          <p:cNvPr id="4" name="Obraz 3" descr="SAM_41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52736"/>
            <a:ext cx="5148064" cy="3432042"/>
          </a:xfrm>
          <a:prstGeom prst="rect">
            <a:avLst/>
          </a:prstGeom>
        </p:spPr>
      </p:pic>
      <p:pic>
        <p:nvPicPr>
          <p:cNvPr id="2050" name="Picture 2" descr="Znalezione obrazy dla zapytania flaga s&amp;lstrok;owacji esperan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941168"/>
            <a:ext cx="2286000" cy="1524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SC00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3124" y="476672"/>
            <a:ext cx="7867917" cy="590465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827584" y="6926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Poludnica</a:t>
            </a:r>
            <a:r>
              <a:rPr lang="pl-PL" dirty="0" smtClean="0"/>
              <a:t>  07.01 2017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4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3070" y="242798"/>
            <a:ext cx="8467402" cy="6354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AM_42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08104" cy="3672069"/>
          </a:xfrm>
          <a:prstGeom prst="rect">
            <a:avLst/>
          </a:prstGeom>
        </p:spPr>
      </p:pic>
      <p:pic>
        <p:nvPicPr>
          <p:cNvPr id="2" name="Obraz 1" descr="SAM_42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463479" y="1628800"/>
            <a:ext cx="5616625" cy="3744417"/>
          </a:xfrm>
          <a:prstGeom prst="rect">
            <a:avLst/>
          </a:prstGeom>
        </p:spPr>
      </p:pic>
      <p:pic>
        <p:nvPicPr>
          <p:cNvPr id="5" name="Obraz 4" descr="SAM_42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906011"/>
            <a:ext cx="4427984" cy="2951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E metoda bezp kovri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961256"/>
            <a:ext cx="2376264" cy="3392687"/>
          </a:xfrm>
          <a:prstGeom prst="rect">
            <a:avLst/>
          </a:prstGeom>
        </p:spPr>
      </p:pic>
      <p:pic>
        <p:nvPicPr>
          <p:cNvPr id="7" name="Obraz 6" descr="pmeg-kovril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2924944"/>
            <a:ext cx="2539683" cy="3415873"/>
          </a:xfrm>
          <a:prstGeom prst="rect">
            <a:avLst/>
          </a:prstGeom>
        </p:spPr>
      </p:pic>
      <p:pic>
        <p:nvPicPr>
          <p:cNvPr id="8" name="Obraz 7" descr="EE_eo-en1-n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3573016"/>
            <a:ext cx="2983461" cy="2990106"/>
          </a:xfrm>
          <a:prstGeom prst="rect">
            <a:avLst/>
          </a:prstGeom>
        </p:spPr>
      </p:pic>
      <p:pic>
        <p:nvPicPr>
          <p:cNvPr id="9" name="Obraz 8" descr="Obszerny słownik PE Strzel ok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188640"/>
            <a:ext cx="2160240" cy="3108701"/>
          </a:xfrm>
          <a:prstGeom prst="rect">
            <a:avLst/>
          </a:prstGeom>
        </p:spPr>
      </p:pic>
      <p:pic>
        <p:nvPicPr>
          <p:cNvPr id="10" name="Obraz 9" descr="cxu vi parolas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404664"/>
            <a:ext cx="1524000" cy="2095500"/>
          </a:xfrm>
          <a:prstGeom prst="rect">
            <a:avLst/>
          </a:prstGeom>
        </p:spPr>
      </p:pic>
      <p:pic>
        <p:nvPicPr>
          <p:cNvPr id="11" name="Obraz 10" descr="DETALA GRAMATIK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1720" y="332656"/>
            <a:ext cx="2178816" cy="3150096"/>
          </a:xfrm>
          <a:prstGeom prst="rect">
            <a:avLst/>
          </a:prstGeom>
        </p:spPr>
      </p:pic>
      <p:pic>
        <p:nvPicPr>
          <p:cNvPr id="12" name="Obraz 11" descr="446484_big.jpg"/>
          <p:cNvPicPr>
            <a:picLocks noChangeAspect="1"/>
          </p:cNvPicPr>
          <p:nvPr/>
        </p:nvPicPr>
        <p:blipFill>
          <a:blip r:embed="rId8" cstate="print"/>
          <a:srcRect l="8987" t="3014" r="7133" b="4868"/>
          <a:stretch>
            <a:fillRect/>
          </a:stretch>
        </p:blipFill>
        <p:spPr>
          <a:xfrm>
            <a:off x="4355976" y="332656"/>
            <a:ext cx="2114577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S esperanto-14-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836712"/>
            <a:ext cx="6076950" cy="4562475"/>
          </a:xfrm>
          <a:prstGeom prst="rect">
            <a:avLst/>
          </a:prstGeom>
        </p:spPr>
      </p:pic>
      <p:pic>
        <p:nvPicPr>
          <p:cNvPr id="3" name="Obraz 2" descr="ps_kovrilo_2006_a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2" y="260648"/>
            <a:ext cx="1428750" cy="2095500"/>
          </a:xfrm>
          <a:prstGeom prst="rect">
            <a:avLst/>
          </a:prstGeom>
        </p:spPr>
      </p:pic>
      <p:pic>
        <p:nvPicPr>
          <p:cNvPr id="5" name="Obraz 4" descr="pasporta_servo 2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1988840"/>
            <a:ext cx="1656184" cy="2370839"/>
          </a:xfrm>
          <a:prstGeom prst="rect">
            <a:avLst/>
          </a:prstGeom>
        </p:spPr>
      </p:pic>
      <p:pic>
        <p:nvPicPr>
          <p:cNvPr id="6" name="Obraz 5" descr="PASPORT-4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725144"/>
            <a:ext cx="1393774" cy="1949400"/>
          </a:xfrm>
          <a:prstGeom prst="rect">
            <a:avLst/>
          </a:prstGeom>
        </p:spPr>
      </p:pic>
      <p:pic>
        <p:nvPicPr>
          <p:cNvPr id="4" name="Obraz 3" descr="ps_kovrilo_200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79912" y="4725144"/>
            <a:ext cx="1296144" cy="1896691"/>
          </a:xfrm>
          <a:prstGeom prst="rect">
            <a:avLst/>
          </a:prstGeom>
        </p:spPr>
      </p:pic>
      <p:pic>
        <p:nvPicPr>
          <p:cNvPr id="7" name="Obraz 6" descr="pasporta servo 3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1720" y="4725144"/>
            <a:ext cx="1368152" cy="1921035"/>
          </a:xfrm>
          <a:prstGeom prst="rect">
            <a:avLst/>
          </a:prstGeom>
        </p:spPr>
      </p:pic>
      <p:pic>
        <p:nvPicPr>
          <p:cNvPr id="8" name="Obraz 7" descr="Jarlibro 0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20272" y="4077072"/>
            <a:ext cx="1786512" cy="2439119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467544" y="260648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00FF00"/>
                </a:solidFill>
              </a:rPr>
              <a:t>SIEĆ GOSPODARZY – PASPORTA SERVO</a:t>
            </a:r>
            <a:endParaRPr lang="pl-PL" sz="2400" b="1" dirty="0">
              <a:solidFill>
                <a:srgbClr val="00FF00"/>
              </a:solidFill>
            </a:endParaRPr>
          </a:p>
        </p:txBody>
      </p:sp>
      <p:pic>
        <p:nvPicPr>
          <p:cNvPr id="11" name="Obraz 10" descr="ps 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70810" y="4725144"/>
            <a:ext cx="1391544" cy="1914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S_mapo_20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9144000" cy="5175343"/>
          </a:xfrm>
          <a:prstGeom prst="rect">
            <a:avLst/>
          </a:prstGeom>
        </p:spPr>
      </p:pic>
      <p:pic>
        <p:nvPicPr>
          <p:cNvPr id="3" name="Obraz 2" descr="manprem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777520"/>
            <a:ext cx="1584175" cy="1350876"/>
          </a:xfrm>
          <a:prstGeom prst="rect">
            <a:avLst/>
          </a:prstGeom>
        </p:spPr>
      </p:pic>
      <p:pic>
        <p:nvPicPr>
          <p:cNvPr id="4" name="Obraz 3" descr="pordo kun stel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94190" y="0"/>
            <a:ext cx="2849810" cy="2621825"/>
          </a:xfrm>
          <a:prstGeom prst="rect">
            <a:avLst/>
          </a:prstGeom>
        </p:spPr>
      </p:pic>
      <p:pic>
        <p:nvPicPr>
          <p:cNvPr id="5" name="Obraz 4" descr="pasporta servo 2017.2.jpg"/>
          <p:cNvPicPr>
            <a:picLocks noChangeAspect="1"/>
          </p:cNvPicPr>
          <p:nvPr/>
        </p:nvPicPr>
        <p:blipFill>
          <a:blip r:embed="rId5" cstate="print"/>
          <a:srcRect t="2377" r="1963" b="27589"/>
          <a:stretch>
            <a:fillRect/>
          </a:stretch>
        </p:blipFill>
        <p:spPr>
          <a:xfrm>
            <a:off x="0" y="0"/>
            <a:ext cx="5364088" cy="2154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s uzanto.jpg"/>
          <p:cNvPicPr>
            <a:picLocks noChangeAspect="1"/>
          </p:cNvPicPr>
          <p:nvPr/>
        </p:nvPicPr>
        <p:blipFill>
          <a:blip r:embed="rId2" cstate="print"/>
          <a:srcRect l="2900" r="2900"/>
          <a:stretch>
            <a:fillRect/>
          </a:stretch>
        </p:blipFill>
        <p:spPr>
          <a:xfrm>
            <a:off x="4103440" y="0"/>
            <a:ext cx="5040560" cy="6858000"/>
          </a:xfrm>
          <a:prstGeom prst="rect">
            <a:avLst/>
          </a:prstGeom>
        </p:spPr>
      </p:pic>
      <p:pic>
        <p:nvPicPr>
          <p:cNvPr id="3" name="Obraz 2" descr="PS julio 23 LAUTARO-lostr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284294" cy="3205228"/>
          </a:xfrm>
          <a:prstGeom prst="rect">
            <a:avLst/>
          </a:prstGeom>
        </p:spPr>
      </p:pic>
      <p:pic>
        <p:nvPicPr>
          <p:cNvPr id="4" name="Obraz 3" descr="PSenK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3016"/>
            <a:ext cx="4542871" cy="3284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1560" y="476672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FF00"/>
                </a:solidFill>
              </a:rPr>
              <a:t>Letnia Szkoła Esperancka na Słowacji </a:t>
            </a:r>
            <a:r>
              <a:rPr lang="pl-PL" sz="2000" b="1" dirty="0" smtClean="0"/>
              <a:t>–  </a:t>
            </a:r>
            <a:r>
              <a:rPr lang="pl-PL" sz="2000" b="1" dirty="0" smtClean="0">
                <a:solidFill>
                  <a:srgbClr val="00FF00"/>
                </a:solidFill>
              </a:rPr>
              <a:t>SES </a:t>
            </a:r>
            <a:r>
              <a:rPr lang="pl-PL" sz="2000" b="1" dirty="0" err="1" smtClean="0">
                <a:solidFill>
                  <a:srgbClr val="00FF00"/>
                </a:solidFill>
              </a:rPr>
              <a:t>Somera</a:t>
            </a:r>
            <a:r>
              <a:rPr lang="pl-PL" sz="2000" b="1" dirty="0" smtClean="0">
                <a:solidFill>
                  <a:srgbClr val="00FF00"/>
                </a:solidFill>
              </a:rPr>
              <a:t> Esperanto </a:t>
            </a:r>
            <a:r>
              <a:rPr lang="pl-PL" sz="2000" b="1" dirty="0" err="1" smtClean="0">
                <a:solidFill>
                  <a:srgbClr val="00FF00"/>
                </a:solidFill>
              </a:rPr>
              <a:t>Studado</a:t>
            </a:r>
            <a:r>
              <a:rPr lang="pl-PL" sz="2000" b="1" dirty="0" smtClean="0">
                <a:solidFill>
                  <a:srgbClr val="00FF00"/>
                </a:solidFill>
              </a:rPr>
              <a:t> - </a:t>
            </a:r>
            <a:r>
              <a:rPr lang="pl-PL" sz="2000" b="1" dirty="0" err="1" smtClean="0">
                <a:solidFill>
                  <a:srgbClr val="00FF00"/>
                </a:solidFill>
              </a:rPr>
              <a:t>Slovakio</a:t>
            </a:r>
            <a:endParaRPr lang="pl-PL" sz="2000" b="1" dirty="0">
              <a:solidFill>
                <a:srgbClr val="00FF00"/>
              </a:solidFill>
            </a:endParaRPr>
          </a:p>
        </p:txBody>
      </p:sp>
      <p:pic>
        <p:nvPicPr>
          <p:cNvPr id="45058" name="Picture 2" descr="Znalezione obrazy dla zapytania somera Esperanto Studa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210550" cy="4524375"/>
          </a:xfrm>
          <a:prstGeom prst="rect">
            <a:avLst/>
          </a:prstGeom>
          <a:noFill/>
        </p:spPr>
      </p:pic>
      <p:pic>
        <p:nvPicPr>
          <p:cNvPr id="45060" name="Picture 4" descr="Znalezione obrazy dla zapytania somera Esperanto Studad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4761148"/>
            <a:ext cx="1777380" cy="18366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Znalezione obrazy dla zapytania somera Esperanto Studa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55533" cy="3168352"/>
          </a:xfrm>
          <a:prstGeom prst="rect">
            <a:avLst/>
          </a:prstGeom>
          <a:noFill/>
        </p:spPr>
      </p:pic>
      <p:pic>
        <p:nvPicPr>
          <p:cNvPr id="48132" name="Picture 4" descr="Znalezione obrazy dla zapytania somera Esperanto Studad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19459"/>
            <a:ext cx="5222726" cy="2938541"/>
          </a:xfrm>
          <a:prstGeom prst="rect">
            <a:avLst/>
          </a:prstGeom>
          <a:noFill/>
        </p:spPr>
      </p:pic>
      <p:pic>
        <p:nvPicPr>
          <p:cNvPr id="48134" name="Picture 6" descr="Podobny obra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4628" y="1484784"/>
            <a:ext cx="4539372" cy="3024336"/>
          </a:xfrm>
          <a:prstGeom prst="rect">
            <a:avLst/>
          </a:prstGeom>
          <a:noFill/>
        </p:spPr>
      </p:pic>
      <p:pic>
        <p:nvPicPr>
          <p:cNvPr id="48136" name="Picture 8" descr="Podobny obra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581128"/>
            <a:ext cx="1368152" cy="2054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3528" y="260648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FF00"/>
                </a:solidFill>
              </a:rPr>
              <a:t>Narodowe kongresy esperanckie</a:t>
            </a:r>
            <a:endParaRPr lang="pl-PL" sz="2000" b="1" dirty="0">
              <a:solidFill>
                <a:srgbClr val="FFFF00"/>
              </a:solidFill>
            </a:endParaRPr>
          </a:p>
        </p:txBody>
      </p:sp>
      <p:pic>
        <p:nvPicPr>
          <p:cNvPr id="49154" name="Picture 2" descr="Znalezione obrazy dla zapytania pola esperanto kongre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548680"/>
            <a:ext cx="2160240" cy="2160240"/>
          </a:xfrm>
          <a:prstGeom prst="rect">
            <a:avLst/>
          </a:prstGeom>
          <a:noFill/>
        </p:spPr>
      </p:pic>
      <p:pic>
        <p:nvPicPr>
          <p:cNvPr id="5" name="Obraz 4" descr="IMG_7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836712"/>
            <a:ext cx="4572000" cy="3048000"/>
          </a:xfrm>
          <a:prstGeom prst="rect">
            <a:avLst/>
          </a:prstGeom>
        </p:spPr>
      </p:pic>
      <p:pic>
        <p:nvPicPr>
          <p:cNvPr id="6" name="Obraz 5" descr="IMG_6831.jpg"/>
          <p:cNvPicPr>
            <a:picLocks noChangeAspect="1"/>
          </p:cNvPicPr>
          <p:nvPr/>
        </p:nvPicPr>
        <p:blipFill>
          <a:blip r:embed="rId4" cstate="print"/>
          <a:srcRect t="32003" b="11612"/>
          <a:stretch>
            <a:fillRect/>
          </a:stretch>
        </p:blipFill>
        <p:spPr>
          <a:xfrm>
            <a:off x="179512" y="4005064"/>
            <a:ext cx="6300192" cy="2664296"/>
          </a:xfrm>
          <a:prstGeom prst="rect">
            <a:avLst/>
          </a:prstGeom>
        </p:spPr>
      </p:pic>
      <p:pic>
        <p:nvPicPr>
          <p:cNvPr id="7" name="Obraz 6" descr="IMG_70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5988328" y="3452834"/>
            <a:ext cx="3599384" cy="2399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Znalezione obrazy dla zapytania pola esperanto kongre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430460" cy="2382044"/>
          </a:xfrm>
          <a:prstGeom prst="rect">
            <a:avLst/>
          </a:prstGeom>
          <a:noFill/>
        </p:spPr>
      </p:pic>
      <p:pic>
        <p:nvPicPr>
          <p:cNvPr id="3" name="Obraz 2" descr="IMG_29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32656"/>
            <a:ext cx="3995936" cy="2663958"/>
          </a:xfrm>
          <a:prstGeom prst="rect">
            <a:avLst/>
          </a:prstGeom>
        </p:spPr>
      </p:pic>
      <p:pic>
        <p:nvPicPr>
          <p:cNvPr id="4" name="Obraz 3" descr="SAM_09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284984"/>
            <a:ext cx="4067944" cy="3050958"/>
          </a:xfrm>
          <a:prstGeom prst="rect">
            <a:avLst/>
          </a:prstGeom>
        </p:spPr>
      </p:pic>
      <p:pic>
        <p:nvPicPr>
          <p:cNvPr id="5" name="Obraz 4" descr="SAM_08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212976"/>
            <a:ext cx="4067944" cy="3050958"/>
          </a:xfrm>
          <a:prstGeom prst="rect">
            <a:avLst/>
          </a:prstGeom>
        </p:spPr>
      </p:pic>
      <p:pic>
        <p:nvPicPr>
          <p:cNvPr id="50178" name="Picture 2" descr="Znalezione obrazy dla zapytania pola esperanto kongreso"/>
          <p:cNvPicPr>
            <a:picLocks noChangeAspect="1" noChangeArrowheads="1"/>
          </p:cNvPicPr>
          <p:nvPr/>
        </p:nvPicPr>
        <p:blipFill>
          <a:blip r:embed="rId6" cstate="print"/>
          <a:srcRect l="28941" r="28962"/>
          <a:stretch>
            <a:fillRect/>
          </a:stretch>
        </p:blipFill>
        <p:spPr bwMode="auto">
          <a:xfrm>
            <a:off x="2771800" y="260648"/>
            <a:ext cx="1893978" cy="25313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15036508803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4876800" cy="2743200"/>
          </a:xfrm>
          <a:prstGeom prst="rect">
            <a:avLst/>
          </a:prstGeom>
        </p:spPr>
      </p:pic>
      <p:pic>
        <p:nvPicPr>
          <p:cNvPr id="5" name="Obraz 4" descr="15039423832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3645024"/>
            <a:ext cx="5711957" cy="321297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83568" y="26064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</a:rPr>
              <a:t>84. Kongres Esperantystów Włoskich, </a:t>
            </a:r>
            <a:r>
              <a:rPr lang="pl-PL" sz="2400" b="1" dirty="0" err="1" smtClean="0">
                <a:solidFill>
                  <a:srgbClr val="FFFF00"/>
                </a:solidFill>
              </a:rPr>
              <a:t>Policoro</a:t>
            </a:r>
            <a:r>
              <a:rPr lang="pl-PL" sz="2400" b="1" dirty="0" smtClean="0">
                <a:solidFill>
                  <a:srgbClr val="FFFF00"/>
                </a:solidFill>
              </a:rPr>
              <a:t> 2017</a:t>
            </a:r>
            <a:endParaRPr lang="pl-PL" sz="2400" b="1" dirty="0">
              <a:solidFill>
                <a:srgbClr val="FFFF00"/>
              </a:solidFill>
            </a:endParaRPr>
          </a:p>
        </p:txBody>
      </p:sp>
      <p:pic>
        <p:nvPicPr>
          <p:cNvPr id="51206" name="Picture 6" descr="Znalezione obrazy dla zapytania policoro map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268760"/>
            <a:ext cx="3626768" cy="2242552"/>
          </a:xfrm>
          <a:prstGeom prst="rect">
            <a:avLst/>
          </a:prstGeom>
          <a:noFill/>
        </p:spPr>
      </p:pic>
      <p:sp>
        <p:nvSpPr>
          <p:cNvPr id="9" name="Strzałka w górę 8"/>
          <p:cNvSpPr/>
          <p:nvPr/>
        </p:nvSpPr>
        <p:spPr>
          <a:xfrm rot="18859269">
            <a:off x="7382074" y="2344407"/>
            <a:ext cx="399572" cy="978408"/>
          </a:xfrm>
          <a:prstGeom prst="upArrow">
            <a:avLst>
              <a:gd name="adj1" fmla="val 50000"/>
              <a:gd name="adj2" fmla="val 12939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SAM_55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162525" y="4275096"/>
            <a:ext cx="2916327" cy="1944218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39552" y="105273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Bari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7380312" y="371703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Matera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1187624" y="386104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Maratea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97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9144000" cy="6096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23528" y="6488668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ALBEROBELLO, Miasto kamiennych domów bez zaprawy „</a:t>
            </a:r>
            <a:r>
              <a:rPr lang="pl-PL" dirty="0" err="1" smtClean="0"/>
              <a:t>Trullo</a:t>
            </a:r>
            <a:r>
              <a:rPr lang="pl-PL" dirty="0" smtClean="0"/>
              <a:t>”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98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33056"/>
            <a:ext cx="3815916" cy="2543944"/>
          </a:xfrm>
          <a:prstGeom prst="rect">
            <a:avLst/>
          </a:prstGeom>
        </p:spPr>
      </p:pic>
      <p:pic>
        <p:nvPicPr>
          <p:cNvPr id="4" name="Obraz 3" descr="IMG_98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2420888"/>
            <a:ext cx="5364088" cy="3576059"/>
          </a:xfrm>
          <a:prstGeom prst="rect">
            <a:avLst/>
          </a:prstGeom>
        </p:spPr>
      </p:pic>
      <p:pic>
        <p:nvPicPr>
          <p:cNvPr id="2" name="Obraz 1" descr="15041912724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876800" cy="2743200"/>
          </a:xfrm>
          <a:prstGeom prst="rect">
            <a:avLst/>
          </a:prstGeom>
        </p:spPr>
      </p:pic>
      <p:pic>
        <p:nvPicPr>
          <p:cNvPr id="5" name="Obraz 4" descr="IMG_89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260648"/>
            <a:ext cx="2627784" cy="1751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800px-Uk_2008_libroserv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620688"/>
            <a:ext cx="7620000" cy="543877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555776" y="623731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Kongresowa księgarnia esperancka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Znalezione obrazy dla zapytania policoro ma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7344816" cy="5505859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1043608" y="609329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Pisticci</a:t>
            </a:r>
            <a:endParaRPr lang="pl-PL" dirty="0"/>
          </a:p>
        </p:txBody>
      </p:sp>
      <p:pic>
        <p:nvPicPr>
          <p:cNvPr id="4" name="Obraz 3" descr="aspekto-itali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4725144"/>
            <a:ext cx="2755556" cy="1549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Znalezione obrazy dla zapytania irana esperanto kongre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836712"/>
            <a:ext cx="7987831" cy="5328592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2051720" y="18864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Pierwszy Irański Kongres Esperancki w Teheranie 2014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Znalezione obrazy dla zapytania irana esperanto kongre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210550" cy="4010026"/>
          </a:xfrm>
          <a:prstGeom prst="rect">
            <a:avLst/>
          </a:prstGeom>
          <a:noFill/>
        </p:spPr>
      </p:pic>
      <p:pic>
        <p:nvPicPr>
          <p:cNvPr id="56324" name="Picture 4" descr="Znalezione obrazy dla zapytania irana esperanto kongres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581128"/>
            <a:ext cx="2857500" cy="1933576"/>
          </a:xfrm>
          <a:prstGeom prst="rect">
            <a:avLst/>
          </a:prstGeom>
          <a:noFill/>
        </p:spPr>
      </p:pic>
      <p:pic>
        <p:nvPicPr>
          <p:cNvPr id="56326" name="Picture 6" descr="Znalezione obrazy dla zapytania irana esperanto kongre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371974"/>
            <a:ext cx="2486025" cy="2486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Znalezione obrazy dla zapytania teher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8255640" cy="5472608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3779912" y="616530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Teheran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Znalezione obrazy dla zapytania mapa eur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7560840" cy="6149018"/>
          </a:xfrm>
          <a:prstGeom prst="rect">
            <a:avLst/>
          </a:prstGeom>
          <a:noFill/>
        </p:spPr>
      </p:pic>
      <p:cxnSp>
        <p:nvCxnSpPr>
          <p:cNvPr id="4" name="Łącznik prosty 3"/>
          <p:cNvCxnSpPr/>
          <p:nvPr/>
        </p:nvCxnSpPr>
        <p:spPr>
          <a:xfrm flipH="1" flipV="1">
            <a:off x="1043608" y="1124744"/>
            <a:ext cx="2952328" cy="25922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/>
          <p:cNvCxnSpPr/>
          <p:nvPr/>
        </p:nvCxnSpPr>
        <p:spPr>
          <a:xfrm flipV="1">
            <a:off x="3995936" y="2348880"/>
            <a:ext cx="792088" cy="136815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>
            <a:off x="3995936" y="3717032"/>
            <a:ext cx="2448272" cy="27363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 flipH="1" flipV="1">
            <a:off x="3347864" y="3501008"/>
            <a:ext cx="648072" cy="2160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 flipH="1" flipV="1">
            <a:off x="3059832" y="3068960"/>
            <a:ext cx="936104" cy="64807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 flipH="1">
            <a:off x="2195736" y="3717032"/>
            <a:ext cx="1800200" cy="36004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 flipH="1">
            <a:off x="2051720" y="3717032"/>
            <a:ext cx="1944216" cy="151216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Łącznik prosty 18"/>
          <p:cNvCxnSpPr/>
          <p:nvPr/>
        </p:nvCxnSpPr>
        <p:spPr>
          <a:xfrm flipH="1">
            <a:off x="3203848" y="3717032"/>
            <a:ext cx="792088" cy="144016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Łącznik prosty 20"/>
          <p:cNvCxnSpPr/>
          <p:nvPr/>
        </p:nvCxnSpPr>
        <p:spPr>
          <a:xfrm flipH="1">
            <a:off x="3275856" y="3717032"/>
            <a:ext cx="720080" cy="23042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/>
        </p:nvCxnSpPr>
        <p:spPr>
          <a:xfrm flipH="1">
            <a:off x="3851920" y="3717032"/>
            <a:ext cx="144016" cy="180020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/>
        </p:nvCxnSpPr>
        <p:spPr>
          <a:xfrm flipH="1">
            <a:off x="2627784" y="3717032"/>
            <a:ext cx="1368152" cy="129614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Łącznik prosty 26"/>
          <p:cNvCxnSpPr/>
          <p:nvPr/>
        </p:nvCxnSpPr>
        <p:spPr>
          <a:xfrm flipH="1">
            <a:off x="1835696" y="3717032"/>
            <a:ext cx="2160240" cy="36004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Łącznik prosty 28"/>
          <p:cNvCxnSpPr/>
          <p:nvPr/>
        </p:nvCxnSpPr>
        <p:spPr>
          <a:xfrm>
            <a:off x="3995936" y="3717032"/>
            <a:ext cx="576064" cy="4320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Łącznik prosty 30"/>
          <p:cNvCxnSpPr/>
          <p:nvPr/>
        </p:nvCxnSpPr>
        <p:spPr>
          <a:xfrm flipV="1">
            <a:off x="3923928" y="3573016"/>
            <a:ext cx="576064" cy="14401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Łącznik prosty 32"/>
          <p:cNvCxnSpPr/>
          <p:nvPr/>
        </p:nvCxnSpPr>
        <p:spPr>
          <a:xfrm flipH="1">
            <a:off x="3491880" y="3717032"/>
            <a:ext cx="504056" cy="115212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Łącznik prosty 34"/>
          <p:cNvCxnSpPr/>
          <p:nvPr/>
        </p:nvCxnSpPr>
        <p:spPr>
          <a:xfrm flipH="1">
            <a:off x="3347864" y="3717032"/>
            <a:ext cx="648072" cy="100811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Łącznik prosty 36"/>
          <p:cNvCxnSpPr/>
          <p:nvPr/>
        </p:nvCxnSpPr>
        <p:spPr>
          <a:xfrm flipH="1">
            <a:off x="2483768" y="3717032"/>
            <a:ext cx="151216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Łącznik prosty 38"/>
          <p:cNvCxnSpPr/>
          <p:nvPr/>
        </p:nvCxnSpPr>
        <p:spPr>
          <a:xfrm>
            <a:off x="3995936" y="3717032"/>
            <a:ext cx="216024" cy="64807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Łącznik prosty 40"/>
          <p:cNvCxnSpPr/>
          <p:nvPr/>
        </p:nvCxnSpPr>
        <p:spPr>
          <a:xfrm>
            <a:off x="3995936" y="3717032"/>
            <a:ext cx="0" cy="5760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Łącznik prosty 42"/>
          <p:cNvCxnSpPr/>
          <p:nvPr/>
        </p:nvCxnSpPr>
        <p:spPr>
          <a:xfrm flipH="1" flipV="1">
            <a:off x="2627784" y="3573016"/>
            <a:ext cx="1368152" cy="1440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44"/>
          <p:cNvCxnSpPr/>
          <p:nvPr/>
        </p:nvCxnSpPr>
        <p:spPr>
          <a:xfrm flipV="1">
            <a:off x="3995936" y="3212976"/>
            <a:ext cx="432048" cy="50405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Łącznik prosty 46"/>
          <p:cNvCxnSpPr/>
          <p:nvPr/>
        </p:nvCxnSpPr>
        <p:spPr>
          <a:xfrm flipV="1">
            <a:off x="3995936" y="3140968"/>
            <a:ext cx="216024" cy="57606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Łącznik prosty 49"/>
          <p:cNvCxnSpPr/>
          <p:nvPr/>
        </p:nvCxnSpPr>
        <p:spPr>
          <a:xfrm>
            <a:off x="3995936" y="3717032"/>
            <a:ext cx="1080120" cy="144016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Łącznik prosty 53"/>
          <p:cNvCxnSpPr/>
          <p:nvPr/>
        </p:nvCxnSpPr>
        <p:spPr>
          <a:xfrm flipH="1">
            <a:off x="1763688" y="4077072"/>
            <a:ext cx="72008" cy="21602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Łącznik prosty 57"/>
          <p:cNvCxnSpPr/>
          <p:nvPr/>
        </p:nvCxnSpPr>
        <p:spPr>
          <a:xfrm flipH="1" flipV="1">
            <a:off x="1979712" y="5013176"/>
            <a:ext cx="72008" cy="21602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Łącznik prosty 59"/>
          <p:cNvCxnSpPr/>
          <p:nvPr/>
        </p:nvCxnSpPr>
        <p:spPr>
          <a:xfrm flipH="1" flipV="1">
            <a:off x="1907704" y="4941168"/>
            <a:ext cx="72008" cy="7200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Łącznik prosty 61"/>
          <p:cNvCxnSpPr/>
          <p:nvPr/>
        </p:nvCxnSpPr>
        <p:spPr>
          <a:xfrm flipV="1">
            <a:off x="1907704" y="4869160"/>
            <a:ext cx="72008" cy="7200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4" name="Łącznik prosty 63"/>
          <p:cNvCxnSpPr/>
          <p:nvPr/>
        </p:nvCxnSpPr>
        <p:spPr>
          <a:xfrm>
            <a:off x="1979712" y="4869160"/>
            <a:ext cx="72008" cy="7200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6" name="Łącznik prosty 65"/>
          <p:cNvCxnSpPr/>
          <p:nvPr/>
        </p:nvCxnSpPr>
        <p:spPr>
          <a:xfrm flipH="1">
            <a:off x="1979712" y="4941168"/>
            <a:ext cx="72008" cy="7200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3" name="pole tekstowe 72"/>
          <p:cNvSpPr txBox="1"/>
          <p:nvPr/>
        </p:nvSpPr>
        <p:spPr>
          <a:xfrm>
            <a:off x="539552" y="1052736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>
                <a:solidFill>
                  <a:srgbClr val="C00000"/>
                </a:solidFill>
              </a:rPr>
              <a:t>Reykjavik</a:t>
            </a:r>
            <a:endParaRPr lang="pl-PL" sz="800" dirty="0">
              <a:solidFill>
                <a:srgbClr val="C00000"/>
              </a:solidFill>
            </a:endParaRPr>
          </a:p>
        </p:txBody>
      </p:sp>
      <p:sp>
        <p:nvSpPr>
          <p:cNvPr id="74" name="pole tekstowe 73"/>
          <p:cNvSpPr txBox="1"/>
          <p:nvPr/>
        </p:nvSpPr>
        <p:spPr>
          <a:xfrm>
            <a:off x="4716016" y="2276872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>
                <a:solidFill>
                  <a:srgbClr val="C00000"/>
                </a:solidFill>
              </a:rPr>
              <a:t>Leningrad</a:t>
            </a:r>
            <a:endParaRPr lang="pl-PL" sz="800" dirty="0">
              <a:solidFill>
                <a:srgbClr val="C00000"/>
              </a:solidFill>
            </a:endParaRPr>
          </a:p>
        </p:txBody>
      </p:sp>
      <p:sp>
        <p:nvSpPr>
          <p:cNvPr id="75" name="pole tekstowe 74"/>
          <p:cNvSpPr txBox="1"/>
          <p:nvPr/>
        </p:nvSpPr>
        <p:spPr>
          <a:xfrm>
            <a:off x="4427984" y="3140968"/>
            <a:ext cx="28803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smtClean="0">
                <a:solidFill>
                  <a:srgbClr val="C00000"/>
                </a:solidFill>
              </a:rPr>
              <a:t>Wilno</a:t>
            </a:r>
            <a:endParaRPr lang="pl-PL" sz="800" dirty="0">
              <a:solidFill>
                <a:srgbClr val="C00000"/>
              </a:solidFill>
            </a:endParaRPr>
          </a:p>
        </p:txBody>
      </p:sp>
      <p:sp>
        <p:nvSpPr>
          <p:cNvPr id="76" name="pole tekstowe 75"/>
          <p:cNvSpPr txBox="1"/>
          <p:nvPr/>
        </p:nvSpPr>
        <p:spPr>
          <a:xfrm>
            <a:off x="3995936" y="2996952"/>
            <a:ext cx="28803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smtClean="0">
                <a:solidFill>
                  <a:srgbClr val="C00000"/>
                </a:solidFill>
              </a:rPr>
              <a:t>Kowno</a:t>
            </a:r>
            <a:endParaRPr lang="pl-PL" sz="800" dirty="0">
              <a:solidFill>
                <a:srgbClr val="C00000"/>
              </a:solidFill>
            </a:endParaRPr>
          </a:p>
        </p:txBody>
      </p:sp>
      <p:sp>
        <p:nvSpPr>
          <p:cNvPr id="77" name="pole tekstowe 76"/>
          <p:cNvSpPr txBox="1"/>
          <p:nvPr/>
        </p:nvSpPr>
        <p:spPr>
          <a:xfrm>
            <a:off x="3059832" y="3429000"/>
            <a:ext cx="28803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smtClean="0">
                <a:solidFill>
                  <a:srgbClr val="C00000"/>
                </a:solidFill>
              </a:rPr>
              <a:t>Berlin</a:t>
            </a:r>
            <a:endParaRPr lang="pl-PL" sz="800" dirty="0">
              <a:solidFill>
                <a:srgbClr val="C00000"/>
              </a:solidFill>
            </a:endParaRPr>
          </a:p>
        </p:txBody>
      </p:sp>
      <p:sp>
        <p:nvSpPr>
          <p:cNvPr id="78" name="pole tekstowe 77"/>
          <p:cNvSpPr txBox="1"/>
          <p:nvPr/>
        </p:nvSpPr>
        <p:spPr>
          <a:xfrm>
            <a:off x="2339752" y="3429000"/>
            <a:ext cx="50405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smtClean="0">
                <a:solidFill>
                  <a:srgbClr val="C00000"/>
                </a:solidFill>
              </a:rPr>
              <a:t>Rotterdam</a:t>
            </a:r>
            <a:endParaRPr lang="pl-PL" sz="800" dirty="0">
              <a:solidFill>
                <a:srgbClr val="C00000"/>
              </a:solidFill>
            </a:endParaRPr>
          </a:p>
        </p:txBody>
      </p:sp>
      <p:sp>
        <p:nvSpPr>
          <p:cNvPr id="79" name="pole tekstowe 78"/>
          <p:cNvSpPr txBox="1"/>
          <p:nvPr/>
        </p:nvSpPr>
        <p:spPr>
          <a:xfrm>
            <a:off x="2051720" y="3645024"/>
            <a:ext cx="43204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smtClean="0">
                <a:solidFill>
                  <a:srgbClr val="C00000"/>
                </a:solidFill>
              </a:rPr>
              <a:t>Ostenda</a:t>
            </a:r>
            <a:endParaRPr lang="pl-PL" sz="800" dirty="0">
              <a:solidFill>
                <a:srgbClr val="C00000"/>
              </a:solidFill>
            </a:endParaRPr>
          </a:p>
        </p:txBody>
      </p:sp>
      <p:sp>
        <p:nvSpPr>
          <p:cNvPr id="80" name="pole tekstowe 79"/>
          <p:cNvSpPr txBox="1"/>
          <p:nvPr/>
        </p:nvSpPr>
        <p:spPr>
          <a:xfrm>
            <a:off x="4499992" y="3501008"/>
            <a:ext cx="39012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smtClean="0">
                <a:solidFill>
                  <a:srgbClr val="C00000"/>
                </a:solidFill>
              </a:rPr>
              <a:t>Grodno</a:t>
            </a:r>
            <a:endParaRPr lang="pl-PL" sz="800" dirty="0">
              <a:solidFill>
                <a:srgbClr val="C00000"/>
              </a:solidFill>
            </a:endParaRPr>
          </a:p>
        </p:txBody>
      </p:sp>
      <p:cxnSp>
        <p:nvCxnSpPr>
          <p:cNvPr id="82" name="Łącznik prosty 81"/>
          <p:cNvCxnSpPr>
            <a:stCxn id="79" idx="3"/>
          </p:cNvCxnSpPr>
          <p:nvPr/>
        </p:nvCxnSpPr>
        <p:spPr>
          <a:xfrm flipH="1">
            <a:off x="2339752" y="3706580"/>
            <a:ext cx="144016" cy="15446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pole tekstowe 82"/>
          <p:cNvSpPr txBox="1"/>
          <p:nvPr/>
        </p:nvSpPr>
        <p:spPr>
          <a:xfrm>
            <a:off x="1979712" y="4077072"/>
            <a:ext cx="43204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smtClean="0">
                <a:solidFill>
                  <a:srgbClr val="C00000"/>
                </a:solidFill>
              </a:rPr>
              <a:t>Paryż</a:t>
            </a:r>
            <a:endParaRPr lang="pl-PL" sz="800" dirty="0">
              <a:solidFill>
                <a:srgbClr val="C00000"/>
              </a:solidFill>
            </a:endParaRPr>
          </a:p>
        </p:txBody>
      </p:sp>
      <p:sp>
        <p:nvSpPr>
          <p:cNvPr id="85" name="pole tekstowe 84"/>
          <p:cNvSpPr txBox="1"/>
          <p:nvPr/>
        </p:nvSpPr>
        <p:spPr>
          <a:xfrm>
            <a:off x="2123728" y="3789040"/>
            <a:ext cx="26288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smtClean="0">
                <a:solidFill>
                  <a:srgbClr val="C00000"/>
                </a:solidFill>
              </a:rPr>
              <a:t>Lille</a:t>
            </a:r>
            <a:endParaRPr lang="pl-PL" sz="800" dirty="0">
              <a:solidFill>
                <a:srgbClr val="C00000"/>
              </a:solidFill>
            </a:endParaRPr>
          </a:p>
        </p:txBody>
      </p:sp>
      <p:sp>
        <p:nvSpPr>
          <p:cNvPr id="86" name="pole tekstowe 85"/>
          <p:cNvSpPr txBox="1"/>
          <p:nvPr/>
        </p:nvSpPr>
        <p:spPr>
          <a:xfrm>
            <a:off x="1619672" y="3933056"/>
            <a:ext cx="43204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smtClean="0">
                <a:solidFill>
                  <a:srgbClr val="C00000"/>
                </a:solidFill>
              </a:rPr>
              <a:t>Rennes</a:t>
            </a:r>
            <a:endParaRPr lang="pl-PL" sz="800" dirty="0">
              <a:solidFill>
                <a:srgbClr val="C00000"/>
              </a:solidFill>
            </a:endParaRPr>
          </a:p>
        </p:txBody>
      </p:sp>
      <p:sp>
        <p:nvSpPr>
          <p:cNvPr id="87" name="pole tekstowe 86"/>
          <p:cNvSpPr txBox="1"/>
          <p:nvPr/>
        </p:nvSpPr>
        <p:spPr>
          <a:xfrm>
            <a:off x="1403648" y="4293096"/>
            <a:ext cx="43204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err="1" smtClean="0">
                <a:solidFill>
                  <a:srgbClr val="C00000"/>
                </a:solidFill>
              </a:rPr>
              <a:t>Vannes</a:t>
            </a:r>
            <a:endParaRPr lang="pl-PL" sz="800" dirty="0">
              <a:solidFill>
                <a:srgbClr val="C00000"/>
              </a:solidFill>
            </a:endParaRPr>
          </a:p>
        </p:txBody>
      </p:sp>
      <p:sp>
        <p:nvSpPr>
          <p:cNvPr id="88" name="pole tekstowe 87"/>
          <p:cNvSpPr txBox="1"/>
          <p:nvPr/>
        </p:nvSpPr>
        <p:spPr>
          <a:xfrm>
            <a:off x="1979712" y="5229200"/>
            <a:ext cx="57606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smtClean="0">
                <a:solidFill>
                  <a:schemeClr val="bg1"/>
                </a:solidFill>
              </a:rPr>
              <a:t>B</a:t>
            </a:r>
            <a:r>
              <a:rPr lang="pl-PL" sz="800" dirty="0" smtClean="0">
                <a:solidFill>
                  <a:srgbClr val="C00000"/>
                </a:solidFill>
              </a:rPr>
              <a:t>arcelon</a:t>
            </a:r>
            <a:r>
              <a:rPr lang="pl-PL" sz="800" dirty="0" smtClean="0">
                <a:solidFill>
                  <a:schemeClr val="bg1"/>
                </a:solidFill>
              </a:rPr>
              <a:t>a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89" name="pole tekstowe 88"/>
          <p:cNvSpPr txBox="1"/>
          <p:nvPr/>
        </p:nvSpPr>
        <p:spPr>
          <a:xfrm>
            <a:off x="1619672" y="4869160"/>
            <a:ext cx="36004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err="1" smtClean="0">
                <a:solidFill>
                  <a:srgbClr val="C00000"/>
                </a:solidFill>
              </a:rPr>
              <a:t>Lurdes</a:t>
            </a:r>
            <a:endParaRPr lang="pl-PL" sz="800" dirty="0">
              <a:solidFill>
                <a:srgbClr val="C00000"/>
              </a:solidFill>
            </a:endParaRPr>
          </a:p>
        </p:txBody>
      </p:sp>
      <p:sp>
        <p:nvSpPr>
          <p:cNvPr id="90" name="pole tekstowe 89"/>
          <p:cNvSpPr txBox="1"/>
          <p:nvPr/>
        </p:nvSpPr>
        <p:spPr>
          <a:xfrm>
            <a:off x="1763688" y="4725144"/>
            <a:ext cx="34327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smtClean="0">
                <a:solidFill>
                  <a:srgbClr val="C00000"/>
                </a:solidFill>
              </a:rPr>
              <a:t>Tuluza</a:t>
            </a:r>
            <a:endParaRPr lang="pl-PL" sz="800" dirty="0">
              <a:solidFill>
                <a:srgbClr val="C00000"/>
              </a:solidFill>
            </a:endParaRPr>
          </a:p>
        </p:txBody>
      </p:sp>
      <p:sp>
        <p:nvSpPr>
          <p:cNvPr id="91" name="pole tekstowe 90"/>
          <p:cNvSpPr txBox="1"/>
          <p:nvPr/>
        </p:nvSpPr>
        <p:spPr>
          <a:xfrm>
            <a:off x="1979712" y="4869160"/>
            <a:ext cx="55091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err="1" smtClean="0">
                <a:solidFill>
                  <a:srgbClr val="C00000"/>
                </a:solidFill>
              </a:rPr>
              <a:t>Carcasonne</a:t>
            </a:r>
            <a:endParaRPr lang="pl-PL" sz="800" dirty="0">
              <a:solidFill>
                <a:srgbClr val="C00000"/>
              </a:solidFill>
            </a:endParaRPr>
          </a:p>
        </p:txBody>
      </p:sp>
      <p:sp>
        <p:nvSpPr>
          <p:cNvPr id="92" name="pole tekstowe 91"/>
          <p:cNvSpPr txBox="1"/>
          <p:nvPr/>
        </p:nvSpPr>
        <p:spPr>
          <a:xfrm>
            <a:off x="2411760" y="5013176"/>
            <a:ext cx="6865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smtClean="0">
                <a:solidFill>
                  <a:srgbClr val="C00000"/>
                </a:solidFill>
              </a:rPr>
              <a:t>Saint </a:t>
            </a:r>
            <a:r>
              <a:rPr lang="pl-PL" sz="800" dirty="0" err="1" smtClean="0">
                <a:solidFill>
                  <a:srgbClr val="C00000"/>
                </a:solidFill>
              </a:rPr>
              <a:t>Rphael</a:t>
            </a:r>
            <a:endParaRPr lang="pl-PL" sz="800" dirty="0" smtClean="0">
              <a:solidFill>
                <a:srgbClr val="C00000"/>
              </a:solidFill>
            </a:endParaRPr>
          </a:p>
          <a:p>
            <a:r>
              <a:rPr lang="pl-PL" sz="800" dirty="0" smtClean="0">
                <a:solidFill>
                  <a:srgbClr val="C00000"/>
                </a:solidFill>
              </a:rPr>
              <a:t>Nicea, </a:t>
            </a:r>
            <a:r>
              <a:rPr lang="pl-PL" sz="800" dirty="0" err="1" smtClean="0">
                <a:solidFill>
                  <a:srgbClr val="C00000"/>
                </a:solidFill>
              </a:rPr>
              <a:t>St</a:t>
            </a:r>
            <a:r>
              <a:rPr lang="pl-PL" sz="800" dirty="0" smtClean="0">
                <a:solidFill>
                  <a:srgbClr val="C00000"/>
                </a:solidFill>
              </a:rPr>
              <a:t> Tropez Monako</a:t>
            </a:r>
            <a:endParaRPr lang="pl-PL" sz="800" dirty="0">
              <a:solidFill>
                <a:srgbClr val="C00000"/>
              </a:solidFill>
            </a:endParaRPr>
          </a:p>
        </p:txBody>
      </p:sp>
      <p:sp>
        <p:nvSpPr>
          <p:cNvPr id="93" name="pole tekstowe 92"/>
          <p:cNvSpPr txBox="1"/>
          <p:nvPr/>
        </p:nvSpPr>
        <p:spPr>
          <a:xfrm>
            <a:off x="3131840" y="5157192"/>
            <a:ext cx="27964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smtClean="0">
                <a:solidFill>
                  <a:srgbClr val="C00000"/>
                </a:solidFill>
              </a:rPr>
              <a:t>Rzym</a:t>
            </a:r>
            <a:endParaRPr lang="pl-PL" sz="800" dirty="0">
              <a:solidFill>
                <a:srgbClr val="C00000"/>
              </a:solidFill>
            </a:endParaRPr>
          </a:p>
        </p:txBody>
      </p:sp>
      <p:sp>
        <p:nvSpPr>
          <p:cNvPr id="94" name="pole tekstowe 93"/>
          <p:cNvSpPr txBox="1"/>
          <p:nvPr/>
        </p:nvSpPr>
        <p:spPr>
          <a:xfrm>
            <a:off x="2843808" y="5733256"/>
            <a:ext cx="50405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err="1" smtClean="0">
                <a:solidFill>
                  <a:srgbClr val="C00000"/>
                </a:solidFill>
              </a:rPr>
              <a:t>Mazarra</a:t>
            </a:r>
            <a:r>
              <a:rPr lang="pl-PL" sz="800" dirty="0" smtClean="0">
                <a:solidFill>
                  <a:srgbClr val="C00000"/>
                </a:solidFill>
              </a:rPr>
              <a:t> de </a:t>
            </a:r>
            <a:r>
              <a:rPr lang="pl-PL" sz="800" dirty="0" err="1" smtClean="0">
                <a:solidFill>
                  <a:srgbClr val="C00000"/>
                </a:solidFill>
              </a:rPr>
              <a:t>Valo</a:t>
            </a:r>
            <a:r>
              <a:rPr lang="pl-PL" sz="800" dirty="0" smtClean="0">
                <a:solidFill>
                  <a:srgbClr val="C00000"/>
                </a:solidFill>
              </a:rPr>
              <a:t>, Palermo, Piana di </a:t>
            </a:r>
            <a:r>
              <a:rPr lang="pl-PL" sz="800" dirty="0" err="1" smtClean="0">
                <a:solidFill>
                  <a:srgbClr val="C00000"/>
                </a:solidFill>
              </a:rPr>
              <a:t>Albanese</a:t>
            </a:r>
            <a:endParaRPr lang="pl-PL" sz="800" dirty="0">
              <a:solidFill>
                <a:srgbClr val="C00000"/>
              </a:solidFill>
            </a:endParaRPr>
          </a:p>
        </p:txBody>
      </p:sp>
      <p:sp>
        <p:nvSpPr>
          <p:cNvPr id="95" name="pole tekstowe 94"/>
          <p:cNvSpPr txBox="1"/>
          <p:nvPr/>
        </p:nvSpPr>
        <p:spPr>
          <a:xfrm>
            <a:off x="3635896" y="5589240"/>
            <a:ext cx="57606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err="1" smtClean="0">
                <a:solidFill>
                  <a:srgbClr val="C00000"/>
                </a:solidFill>
              </a:rPr>
              <a:t>Policoro</a:t>
            </a:r>
            <a:endParaRPr lang="pl-PL" sz="800" dirty="0" smtClean="0">
              <a:solidFill>
                <a:srgbClr val="C00000"/>
              </a:solidFill>
            </a:endParaRPr>
          </a:p>
          <a:p>
            <a:r>
              <a:rPr lang="pl-PL" sz="800" dirty="0" smtClean="0">
                <a:solidFill>
                  <a:srgbClr val="C00000"/>
                </a:solidFill>
              </a:rPr>
              <a:t>Bari, Matera</a:t>
            </a:r>
            <a:endParaRPr lang="pl-PL" sz="800" dirty="0">
              <a:solidFill>
                <a:srgbClr val="C00000"/>
              </a:solidFill>
            </a:endParaRPr>
          </a:p>
        </p:txBody>
      </p:sp>
      <p:cxnSp>
        <p:nvCxnSpPr>
          <p:cNvPr id="98" name="Łącznik prosty 97"/>
          <p:cNvCxnSpPr/>
          <p:nvPr/>
        </p:nvCxnSpPr>
        <p:spPr>
          <a:xfrm flipH="1">
            <a:off x="3779912" y="5517232"/>
            <a:ext cx="72008" cy="7200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9" name="pole tekstowe 98"/>
          <p:cNvSpPr txBox="1"/>
          <p:nvPr/>
        </p:nvSpPr>
        <p:spPr>
          <a:xfrm>
            <a:off x="4067944" y="4365104"/>
            <a:ext cx="43204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smtClean="0">
                <a:solidFill>
                  <a:srgbClr val="C00000"/>
                </a:solidFill>
              </a:rPr>
              <a:t>Miszkolc</a:t>
            </a:r>
            <a:endParaRPr lang="pl-PL" sz="800" dirty="0">
              <a:solidFill>
                <a:srgbClr val="C00000"/>
              </a:solidFill>
            </a:endParaRPr>
          </a:p>
        </p:txBody>
      </p:sp>
      <p:sp>
        <p:nvSpPr>
          <p:cNvPr id="100" name="pole tekstowe 99"/>
          <p:cNvSpPr txBox="1"/>
          <p:nvPr/>
        </p:nvSpPr>
        <p:spPr>
          <a:xfrm>
            <a:off x="4572000" y="4077072"/>
            <a:ext cx="28803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smtClean="0">
                <a:solidFill>
                  <a:srgbClr val="C00000"/>
                </a:solidFill>
              </a:rPr>
              <a:t>Lwów</a:t>
            </a:r>
            <a:endParaRPr lang="pl-PL" sz="800" dirty="0">
              <a:solidFill>
                <a:srgbClr val="C00000"/>
              </a:solidFill>
            </a:endParaRPr>
          </a:p>
        </p:txBody>
      </p:sp>
      <p:sp>
        <p:nvSpPr>
          <p:cNvPr id="101" name="pole tekstowe 100"/>
          <p:cNvSpPr txBox="1"/>
          <p:nvPr/>
        </p:nvSpPr>
        <p:spPr>
          <a:xfrm>
            <a:off x="4860032" y="5157192"/>
            <a:ext cx="36004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smtClean="0">
                <a:solidFill>
                  <a:srgbClr val="C00000"/>
                </a:solidFill>
              </a:rPr>
              <a:t>Burgas</a:t>
            </a:r>
            <a:endParaRPr lang="pl-PL" sz="800" dirty="0">
              <a:solidFill>
                <a:srgbClr val="C00000"/>
              </a:solidFill>
            </a:endParaRPr>
          </a:p>
        </p:txBody>
      </p:sp>
      <p:sp>
        <p:nvSpPr>
          <p:cNvPr id="102" name="pole tekstowe 101"/>
          <p:cNvSpPr txBox="1"/>
          <p:nvPr/>
        </p:nvSpPr>
        <p:spPr>
          <a:xfrm>
            <a:off x="6444208" y="6309320"/>
            <a:ext cx="57606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smtClean="0">
                <a:solidFill>
                  <a:srgbClr val="C00000"/>
                </a:solidFill>
              </a:rPr>
              <a:t>Tel </a:t>
            </a:r>
            <a:r>
              <a:rPr lang="pl-PL" sz="800" dirty="0" err="1" smtClean="0">
                <a:solidFill>
                  <a:srgbClr val="C00000"/>
                </a:solidFill>
              </a:rPr>
              <a:t>Aviv</a:t>
            </a:r>
            <a:endParaRPr lang="pl-PL" sz="800" dirty="0" smtClean="0">
              <a:solidFill>
                <a:srgbClr val="C00000"/>
              </a:solidFill>
            </a:endParaRPr>
          </a:p>
        </p:txBody>
      </p:sp>
      <p:sp>
        <p:nvSpPr>
          <p:cNvPr id="103" name="pole tekstowe 102"/>
          <p:cNvSpPr txBox="1"/>
          <p:nvPr/>
        </p:nvSpPr>
        <p:spPr>
          <a:xfrm>
            <a:off x="3059832" y="4725144"/>
            <a:ext cx="43204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err="1" smtClean="0">
                <a:solidFill>
                  <a:srgbClr val="C00000"/>
                </a:solidFill>
              </a:rPr>
              <a:t>Lignano</a:t>
            </a:r>
            <a:endParaRPr lang="pl-PL" sz="800" dirty="0">
              <a:solidFill>
                <a:srgbClr val="C00000"/>
              </a:solidFill>
            </a:endParaRPr>
          </a:p>
        </p:txBody>
      </p:sp>
      <p:sp>
        <p:nvSpPr>
          <p:cNvPr id="104" name="pole tekstowe 103"/>
          <p:cNvSpPr txBox="1"/>
          <p:nvPr/>
        </p:nvSpPr>
        <p:spPr>
          <a:xfrm>
            <a:off x="3923928" y="4293096"/>
            <a:ext cx="27126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smtClean="0">
                <a:solidFill>
                  <a:srgbClr val="C00000"/>
                </a:solidFill>
              </a:rPr>
              <a:t>Nitra</a:t>
            </a:r>
            <a:endParaRPr lang="pl-PL" sz="800" dirty="0">
              <a:solidFill>
                <a:srgbClr val="C00000"/>
              </a:solidFill>
            </a:endParaRPr>
          </a:p>
        </p:txBody>
      </p:sp>
      <p:sp>
        <p:nvSpPr>
          <p:cNvPr id="108" name="pole tekstowe 107"/>
          <p:cNvSpPr txBox="1"/>
          <p:nvPr/>
        </p:nvSpPr>
        <p:spPr>
          <a:xfrm>
            <a:off x="3347864" y="4869160"/>
            <a:ext cx="36004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smtClean="0">
                <a:solidFill>
                  <a:srgbClr val="C00000"/>
                </a:solidFill>
              </a:rPr>
              <a:t>Rijeka</a:t>
            </a:r>
            <a:endParaRPr lang="pl-PL" sz="800" dirty="0">
              <a:solidFill>
                <a:srgbClr val="C00000"/>
              </a:solidFill>
            </a:endParaRPr>
          </a:p>
        </p:txBody>
      </p:sp>
      <p:sp>
        <p:nvSpPr>
          <p:cNvPr id="109" name="pole tekstowe 108"/>
          <p:cNvSpPr txBox="1"/>
          <p:nvPr/>
        </p:nvSpPr>
        <p:spPr>
          <a:xfrm>
            <a:off x="2483768" y="2996952"/>
            <a:ext cx="50405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" dirty="0" smtClean="0">
                <a:solidFill>
                  <a:srgbClr val="C00000"/>
                </a:solidFill>
              </a:rPr>
              <a:t>Kopenhaga</a:t>
            </a:r>
            <a:endParaRPr lang="pl-PL" sz="800" dirty="0">
              <a:solidFill>
                <a:srgbClr val="C00000"/>
              </a:solidFill>
            </a:endParaRPr>
          </a:p>
        </p:txBody>
      </p:sp>
      <p:sp>
        <p:nvSpPr>
          <p:cNvPr id="110" name="Prostokąt 109"/>
          <p:cNvSpPr/>
          <p:nvPr/>
        </p:nvSpPr>
        <p:spPr>
          <a:xfrm>
            <a:off x="5580112" y="1124744"/>
            <a:ext cx="3491880" cy="11521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2" name="Łącznik prosty 111"/>
          <p:cNvCxnSpPr/>
          <p:nvPr/>
        </p:nvCxnSpPr>
        <p:spPr>
          <a:xfrm>
            <a:off x="5868144" y="1412776"/>
            <a:ext cx="129614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Łącznik prosty 113"/>
          <p:cNvCxnSpPr/>
          <p:nvPr/>
        </p:nvCxnSpPr>
        <p:spPr>
          <a:xfrm>
            <a:off x="5868144" y="1916832"/>
            <a:ext cx="12961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5" name="pole tekstowe 114"/>
          <p:cNvSpPr txBox="1"/>
          <p:nvPr/>
        </p:nvSpPr>
        <p:spPr>
          <a:xfrm>
            <a:off x="7164288" y="119675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</a:rPr>
              <a:t>Kongresy Światowe</a:t>
            </a: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116" name="pole tekstowe 115"/>
          <p:cNvSpPr txBox="1"/>
          <p:nvPr/>
        </p:nvSpPr>
        <p:spPr>
          <a:xfrm>
            <a:off x="7236296" y="170080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Inne spotkania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7" name="pole tekstowe 116"/>
          <p:cNvSpPr txBox="1"/>
          <p:nvPr/>
        </p:nvSpPr>
        <p:spPr>
          <a:xfrm>
            <a:off x="395536" y="404664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C00000"/>
                </a:solidFill>
              </a:rPr>
              <a:t>Moje podróże esperanckie 1988 - </a:t>
            </a:r>
            <a:r>
              <a:rPr lang="pl-PL" sz="3600" b="1" dirty="0" smtClean="0">
                <a:solidFill>
                  <a:srgbClr val="C00000"/>
                </a:solidFill>
              </a:rPr>
              <a:t>2019</a:t>
            </a:r>
            <a:endParaRPr lang="pl-PL" sz="3600" b="1" dirty="0">
              <a:solidFill>
                <a:srgbClr val="C00000"/>
              </a:solidFill>
            </a:endParaRPr>
          </a:p>
        </p:txBody>
      </p:sp>
      <p:pic>
        <p:nvPicPr>
          <p:cNvPr id="118" name="Obraz 117" descr="eofla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4869160"/>
            <a:ext cx="1447800" cy="1028700"/>
          </a:xfrm>
          <a:prstGeom prst="rect">
            <a:avLst/>
          </a:prstGeom>
        </p:spPr>
      </p:pic>
      <p:cxnSp>
        <p:nvCxnSpPr>
          <p:cNvPr id="70" name="Łącznik prosty 69"/>
          <p:cNvCxnSpPr/>
          <p:nvPr/>
        </p:nvCxnSpPr>
        <p:spPr>
          <a:xfrm flipH="1">
            <a:off x="1259632" y="3717032"/>
            <a:ext cx="2736304" cy="1656184"/>
          </a:xfrm>
          <a:prstGeom prst="line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Łącznik prosty 71"/>
          <p:cNvCxnSpPr/>
          <p:nvPr/>
        </p:nvCxnSpPr>
        <p:spPr>
          <a:xfrm>
            <a:off x="683568" y="5301208"/>
            <a:ext cx="576064" cy="720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Łącznik prosty 83"/>
          <p:cNvCxnSpPr/>
          <p:nvPr/>
        </p:nvCxnSpPr>
        <p:spPr>
          <a:xfrm flipH="1">
            <a:off x="3995936" y="3140968"/>
            <a:ext cx="792088" cy="5760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Łącznik prosty 104"/>
          <p:cNvCxnSpPr/>
          <p:nvPr/>
        </p:nvCxnSpPr>
        <p:spPr>
          <a:xfrm>
            <a:off x="3995936" y="3717032"/>
            <a:ext cx="864096" cy="7200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 rot="20819982">
            <a:off x="847230" y="2225524"/>
            <a:ext cx="7488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dirty="0" smtClean="0">
                <a:solidFill>
                  <a:srgbClr val="00FF00"/>
                </a:solidFill>
              </a:rPr>
              <a:t>Poznaj esperanto! </a:t>
            </a:r>
          </a:p>
          <a:p>
            <a:pPr algn="ctr"/>
            <a:r>
              <a:rPr lang="pl-PL" sz="7200" dirty="0" smtClean="0">
                <a:solidFill>
                  <a:srgbClr val="00FF00"/>
                </a:solidFill>
              </a:rPr>
              <a:t>Naprawdę warto!</a:t>
            </a:r>
            <a:endParaRPr lang="pl-PL" sz="7200" dirty="0">
              <a:solidFill>
                <a:srgbClr val="00FF00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418856" y="6093296"/>
            <a:ext cx="5725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Dankon</a:t>
            </a:r>
            <a:r>
              <a:rPr lang="pl-PL" dirty="0" smtClean="0"/>
              <a:t> pro </a:t>
            </a:r>
            <a:r>
              <a:rPr lang="pl-PL" dirty="0" err="1" smtClean="0"/>
              <a:t>atento</a:t>
            </a:r>
            <a:r>
              <a:rPr lang="pl-PL" dirty="0" smtClean="0"/>
              <a:t>!  </a:t>
            </a:r>
            <a:r>
              <a:rPr lang="pl-PL" dirty="0" err="1" smtClean="0"/>
              <a:t>Prezentadon</a:t>
            </a:r>
            <a:r>
              <a:rPr lang="pl-PL" dirty="0" smtClean="0"/>
              <a:t>  </a:t>
            </a:r>
            <a:r>
              <a:rPr lang="pl-PL" dirty="0" err="1" smtClean="0"/>
              <a:t>preparis</a:t>
            </a:r>
            <a:r>
              <a:rPr lang="pl-PL" dirty="0" smtClean="0"/>
              <a:t> Robert </a:t>
            </a:r>
          </a:p>
          <a:p>
            <a:r>
              <a:rPr lang="pl-PL" dirty="0" smtClean="0"/>
              <a:t>Kamiński  -  Polski Związek Esperantystów </a:t>
            </a:r>
            <a:r>
              <a:rPr lang="pl-PL" dirty="0" smtClean="0"/>
              <a:t>2019</a:t>
            </a:r>
            <a:endParaRPr lang="pl-PL" dirty="0"/>
          </a:p>
        </p:txBody>
      </p:sp>
      <p:pic>
        <p:nvPicPr>
          <p:cNvPr id="4" name="Obraz 3" descr="Logotyp PZE z polem ochronnym 20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328" y="5013176"/>
            <a:ext cx="1440160" cy="1011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9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8352928" cy="5568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uea sidej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0"/>
            <a:ext cx="5143500" cy="6858000"/>
          </a:xfrm>
          <a:prstGeom prst="rect">
            <a:avLst/>
          </a:prstGeom>
        </p:spPr>
      </p:pic>
      <p:pic>
        <p:nvPicPr>
          <p:cNvPr id="2" name="Obraz 1" descr="UEA pozio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5781675"/>
            <a:ext cx="5143500" cy="1076325"/>
          </a:xfrm>
          <a:prstGeom prst="rect">
            <a:avLst/>
          </a:prstGeom>
        </p:spPr>
      </p:pic>
      <p:pic>
        <p:nvPicPr>
          <p:cNvPr id="4" name="Obraz 3" descr="uea-2400p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76672"/>
            <a:ext cx="2332242" cy="234888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95536" y="3284984"/>
            <a:ext cx="2880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rgbClr val="00FF00"/>
                </a:solidFill>
              </a:rPr>
              <a:t>Światowy Związek Esperanta  </a:t>
            </a:r>
          </a:p>
          <a:p>
            <a:r>
              <a:rPr lang="pl-PL" sz="2400" b="1" dirty="0" smtClean="0">
                <a:solidFill>
                  <a:srgbClr val="00FF00"/>
                </a:solidFill>
              </a:rPr>
              <a:t>w  Rotterdamie</a:t>
            </a:r>
            <a:endParaRPr lang="pl-PL" sz="2400" b="1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wsg.malbork.pl/public/files/images/863px-Landaj_Asocioj_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420888"/>
            <a:ext cx="8220075" cy="4219575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2555776" y="5877272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Kraje  gdzie działają organizacje esperanckie (według UEA)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4" name="Obraz 3" descr="E nederlando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1691680" cy="1002109"/>
          </a:xfrm>
          <a:prstGeom prst="rect">
            <a:avLst/>
          </a:prstGeom>
        </p:spPr>
      </p:pic>
      <p:pic>
        <p:nvPicPr>
          <p:cNvPr id="5" name="Obraz 4" descr="USEJ 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312" y="260648"/>
            <a:ext cx="1547865" cy="1554508"/>
          </a:xfrm>
          <a:prstGeom prst="rect">
            <a:avLst/>
          </a:prstGeom>
        </p:spPr>
      </p:pic>
      <p:pic>
        <p:nvPicPr>
          <p:cNvPr id="6" name="Obraz 5" descr="logo (logotyp i sygnet) v 2016-01-24 600dpi.png"/>
          <p:cNvPicPr>
            <a:picLocks noChangeAspect="1"/>
          </p:cNvPicPr>
          <p:nvPr/>
        </p:nvPicPr>
        <p:blipFill>
          <a:blip r:embed="rId5" cstate="print"/>
          <a:srcRect l="13515" t="3847" r="13504" b="3834"/>
          <a:stretch>
            <a:fillRect/>
          </a:stretch>
        </p:blipFill>
        <p:spPr>
          <a:xfrm>
            <a:off x="2051720" y="260648"/>
            <a:ext cx="1728192" cy="1536171"/>
          </a:xfrm>
          <a:prstGeom prst="rect">
            <a:avLst/>
          </a:prstGeom>
        </p:spPr>
      </p:pic>
      <p:pic>
        <p:nvPicPr>
          <p:cNvPr id="7" name="Obraz 6" descr="logoFEI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1340768"/>
            <a:ext cx="1472952" cy="1414034"/>
          </a:xfrm>
          <a:prstGeom prst="rect">
            <a:avLst/>
          </a:prstGeom>
        </p:spPr>
      </p:pic>
      <p:pic>
        <p:nvPicPr>
          <p:cNvPr id="8" name="Obraz 7" descr="e en argentina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3573016"/>
            <a:ext cx="1512168" cy="1260140"/>
          </a:xfrm>
          <a:prstGeom prst="rect">
            <a:avLst/>
          </a:prstGeom>
        </p:spPr>
      </p:pic>
      <p:pic>
        <p:nvPicPr>
          <p:cNvPr id="10" name="Obraz 9" descr="Indonezia Esperanto Asoci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404664"/>
            <a:ext cx="1331640" cy="1451379"/>
          </a:xfrm>
          <a:prstGeom prst="rect">
            <a:avLst/>
          </a:prstGeom>
        </p:spPr>
      </p:pic>
      <p:pic>
        <p:nvPicPr>
          <p:cNvPr id="11" name="Obraz 10" descr="Kipra E Asoci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40352" y="1988840"/>
            <a:ext cx="1201291" cy="1201291"/>
          </a:xfrm>
          <a:prstGeom prst="rect">
            <a:avLst/>
          </a:prstGeom>
        </p:spPr>
      </p:pic>
      <p:pic>
        <p:nvPicPr>
          <p:cNvPr id="12" name="Obraz 11" descr="logo Litovia E ligo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1520" y="5301208"/>
            <a:ext cx="2328968" cy="1227919"/>
          </a:xfrm>
          <a:prstGeom prst="rect">
            <a:avLst/>
          </a:prstGeom>
        </p:spPr>
      </p:pic>
      <p:pic>
        <p:nvPicPr>
          <p:cNvPr id="13" name="Obraz 12" descr="Panama E-Ascio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48064" y="5157192"/>
            <a:ext cx="1642908" cy="730105"/>
          </a:xfrm>
          <a:prstGeom prst="rect">
            <a:avLst/>
          </a:prstGeom>
        </p:spPr>
      </p:pic>
      <p:pic>
        <p:nvPicPr>
          <p:cNvPr id="14" name="Obraz 13" descr="lOGO BES BJALISTOKO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190999" y="3072383"/>
            <a:ext cx="762002" cy="713233"/>
          </a:xfrm>
          <a:prstGeom prst="rect">
            <a:avLst/>
          </a:prstGeom>
        </p:spPr>
      </p:pic>
      <p:pic>
        <p:nvPicPr>
          <p:cNvPr id="15" name="Obraz 14" descr="BES logotip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668344" y="3501008"/>
            <a:ext cx="1296144" cy="1296144"/>
          </a:xfrm>
          <a:prstGeom prst="rect">
            <a:avLst/>
          </a:prstGeom>
        </p:spPr>
      </p:pic>
      <p:pic>
        <p:nvPicPr>
          <p:cNvPr id="16" name="Obraz 15" descr="pej-emblemo-eb-sg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923928" y="692696"/>
            <a:ext cx="1728192" cy="1563212"/>
          </a:xfrm>
          <a:prstGeom prst="rect">
            <a:avLst/>
          </a:prstGeom>
        </p:spPr>
      </p:pic>
      <p:pic>
        <p:nvPicPr>
          <p:cNvPr id="17" name="Obraz 16" descr="ILEI logo blua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236296" y="5733256"/>
            <a:ext cx="1747664" cy="901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5607" t="4366" r="6391" b="6806"/>
          <a:stretch>
            <a:fillRect/>
          </a:stretch>
        </p:blipFill>
        <p:spPr bwMode="auto">
          <a:xfrm>
            <a:off x="179512" y="1268760"/>
            <a:ext cx="8402978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395536" y="548680"/>
            <a:ext cx="8473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00FF00"/>
                </a:solidFill>
              </a:rPr>
              <a:t>Internetowy kalendarz imprez esperanckich  - </a:t>
            </a:r>
            <a:r>
              <a:rPr lang="pl-PL" sz="2000" b="1" dirty="0" err="1" smtClean="0"/>
              <a:t>www.eventoj.hu</a:t>
            </a:r>
            <a:r>
              <a:rPr lang="pl-PL" sz="2000" b="1" dirty="0" smtClean="0"/>
              <a:t>/</a:t>
            </a:r>
            <a:r>
              <a:rPr lang="pl-PL" sz="2000" b="1" dirty="0" err="1" smtClean="0"/>
              <a:t>kalendaro.htm</a:t>
            </a:r>
            <a:endParaRPr lang="pl-PL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4425" t="3421" r="5210" b="5861"/>
          <a:stretch>
            <a:fillRect/>
          </a:stretch>
        </p:blipFill>
        <p:spPr bwMode="auto">
          <a:xfrm>
            <a:off x="179512" y="764704"/>
            <a:ext cx="8784976" cy="551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eventoj-kalendar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1845080"/>
            <a:ext cx="1343547" cy="1011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442</Words>
  <Application>Microsoft Office PowerPoint</Application>
  <PresentationFormat>Pokaz na ekranie (4:3)</PresentationFormat>
  <Paragraphs>108</Paragraphs>
  <Slides>56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56</vt:i4>
      </vt:variant>
    </vt:vector>
  </HeadingPairs>
  <TitlesOfParts>
    <vt:vector size="57" baseType="lpstr">
      <vt:lpstr>Motyw pakietu Office</vt:lpstr>
      <vt:lpstr>PODRÓŻE Z ESPERANTEM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Robert</dc:creator>
  <cp:lastModifiedBy>Robert</cp:lastModifiedBy>
  <cp:revision>74</cp:revision>
  <dcterms:created xsi:type="dcterms:W3CDTF">2017-09-20T20:03:04Z</dcterms:created>
  <dcterms:modified xsi:type="dcterms:W3CDTF">2019-09-29T22:03:05Z</dcterms:modified>
</cp:coreProperties>
</file>